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0.xml" ContentType="application/vnd.openxmlformats-officedocument.presentationml.notesSlide+xml"/>
  <Override PartName="/ppt/comments/comment1.xml" ContentType="application/vnd.openxmlformats-officedocument.presentationml.comments+xml"/>
  <Override PartName="/ppt/notesSlides/notesSlide11.xml" ContentType="application/vnd.openxmlformats-officedocument.presentationml.notesSlide+xml"/>
  <Override PartName="/ppt/comments/comment2.xml" ContentType="application/vnd.openxmlformats-officedocument.presentationml.comments+xml"/>
  <Override PartName="/ppt/comments/comment3.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58" r:id="rId1"/>
    <p:sldMasterId id="2147483668" r:id="rId2"/>
    <p:sldMasterId id="2147483676" r:id="rId3"/>
  </p:sldMasterIdLst>
  <p:notesMasterIdLst>
    <p:notesMasterId r:id="rId54"/>
  </p:notesMasterIdLst>
  <p:handoutMasterIdLst>
    <p:handoutMasterId r:id="rId55"/>
  </p:handoutMasterIdLst>
  <p:sldIdLst>
    <p:sldId id="287" r:id="rId4"/>
    <p:sldId id="310" r:id="rId5"/>
    <p:sldId id="290" r:id="rId6"/>
    <p:sldId id="352" r:id="rId7"/>
    <p:sldId id="353" r:id="rId8"/>
    <p:sldId id="354" r:id="rId9"/>
    <p:sldId id="355" r:id="rId10"/>
    <p:sldId id="376" r:id="rId11"/>
    <p:sldId id="377" r:id="rId12"/>
    <p:sldId id="379" r:id="rId13"/>
    <p:sldId id="378" r:id="rId14"/>
    <p:sldId id="374" r:id="rId15"/>
    <p:sldId id="375" r:id="rId16"/>
    <p:sldId id="364" r:id="rId17"/>
    <p:sldId id="387" r:id="rId18"/>
    <p:sldId id="362" r:id="rId19"/>
    <p:sldId id="367" r:id="rId20"/>
    <p:sldId id="380" r:id="rId21"/>
    <p:sldId id="368" r:id="rId22"/>
    <p:sldId id="314" r:id="rId23"/>
    <p:sldId id="316" r:id="rId24"/>
    <p:sldId id="386" r:id="rId25"/>
    <p:sldId id="366" r:id="rId26"/>
    <p:sldId id="320" r:id="rId27"/>
    <p:sldId id="319" r:id="rId28"/>
    <p:sldId id="321" r:id="rId29"/>
    <p:sldId id="345" r:id="rId30"/>
    <p:sldId id="323" r:id="rId31"/>
    <p:sldId id="324" r:id="rId32"/>
    <p:sldId id="325" r:id="rId33"/>
    <p:sldId id="326" r:id="rId34"/>
    <p:sldId id="327" r:id="rId35"/>
    <p:sldId id="369" r:id="rId36"/>
    <p:sldId id="330" r:id="rId37"/>
    <p:sldId id="370" r:id="rId38"/>
    <p:sldId id="331" r:id="rId39"/>
    <p:sldId id="332" r:id="rId40"/>
    <p:sldId id="381" r:id="rId41"/>
    <p:sldId id="382" r:id="rId42"/>
    <p:sldId id="383" r:id="rId43"/>
    <p:sldId id="384" r:id="rId44"/>
    <p:sldId id="337" r:id="rId45"/>
    <p:sldId id="371" r:id="rId46"/>
    <p:sldId id="339" r:id="rId47"/>
    <p:sldId id="340" r:id="rId48"/>
    <p:sldId id="318" r:id="rId49"/>
    <p:sldId id="346" r:id="rId50"/>
    <p:sldId id="342" r:id="rId51"/>
    <p:sldId id="306" r:id="rId52"/>
    <p:sldId id="309" r:id="rId53"/>
  </p:sldIdLst>
  <p:sldSz cx="9144000" cy="5143500" type="screen16x9"/>
  <p:notesSz cx="6797675" cy="9926638"/>
  <p:embeddedFontLst>
    <p:embeddedFont>
      <p:font typeface="Calibri Light" panose="020F0302020204030204" pitchFamily="34" charset="0"/>
      <p:regular r:id="rId56"/>
      <p:italic r:id="rId57"/>
    </p:embeddedFont>
    <p:embeddedFont>
      <p:font typeface="Raleway Light" panose="020B0604020202020204" charset="0"/>
      <p:regular r:id="rId58"/>
      <p:bold r:id="rId59"/>
      <p:italic r:id="rId60"/>
      <p:boldItalic r:id="rId61"/>
    </p:embeddedFont>
    <p:embeddedFont>
      <p:font typeface="Raleway ExtraBold" panose="020B0604020202020204" charset="0"/>
      <p:bold r:id="rId62"/>
      <p:boldItalic r:id="rId63"/>
    </p:embeddedFont>
    <p:embeddedFont>
      <p:font typeface="Raleway" panose="020B0604020202020204" charset="0"/>
      <p:regular r:id="rId64"/>
      <p:bold r:id="rId65"/>
      <p:italic r:id="rId66"/>
      <p:boldItalic r:id="rId6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l De Winne" initials="KDW" lastIdx="1" clrIdx="0">
    <p:extLst/>
  </p:cmAuthor>
  <p:cmAuthor id="2" name="Ganaëlle LEBLANC" initials="GL" lastIdx="2" clrIdx="1">
    <p:extLst/>
  </p:cmAuthor>
  <p:cmAuthor id="3" name="IBZ" initials="IBZ" lastIdx="1"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F192C"/>
    <a:srgbClr val="CF142C"/>
    <a:srgbClr val="CF002C"/>
    <a:srgbClr val="D9D9D9"/>
    <a:srgbClr val="4343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93B78B5-F6F3-4DA3-A413-D415F04F8BD6}">
  <a:tblStyle styleId="{B93B78B5-F6F3-4DA3-A413-D415F04F8BD6}" styleName="Table_0">
    <a:wholeTbl>
      <a:tcTxStyle>
        <a:font>
          <a:latin typeface="Arial"/>
          <a:ea typeface="Arial"/>
          <a:cs typeface="Arial"/>
        </a:font>
        <a:srgbClr val="000000"/>
      </a:tcTxStyle>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660"/>
  </p:normalViewPr>
  <p:slideViewPr>
    <p:cSldViewPr snapToGrid="0">
      <p:cViewPr varScale="1">
        <p:scale>
          <a:sx n="106" d="100"/>
          <a:sy n="106" d="100"/>
        </p:scale>
        <p:origin x="86" y="168"/>
      </p:cViewPr>
      <p:guideLst>
        <p:guide orient="horz" pos="1620"/>
        <p:guide pos="2880"/>
      </p:guideLst>
    </p:cSldViewPr>
  </p:slideViewPr>
  <p:notesTextViewPr>
    <p:cViewPr>
      <p:scale>
        <a:sx n="1" d="1"/>
        <a:sy n="1" d="1"/>
      </p:scale>
      <p:origin x="0" y="0"/>
    </p:cViewPr>
  </p:notesTextViewPr>
  <p:sorterViewPr>
    <p:cViewPr>
      <p:scale>
        <a:sx n="70" d="100"/>
        <a:sy n="70" d="100"/>
      </p:scale>
      <p:origin x="0" y="-542"/>
    </p:cViewPr>
  </p:sorterViewPr>
  <p:notesViewPr>
    <p:cSldViewPr snapToGrid="0">
      <p:cViewPr varScale="1">
        <p:scale>
          <a:sx n="57" d="100"/>
          <a:sy n="57" d="100"/>
        </p:scale>
        <p:origin x="1980" y="7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font" Target="fonts/font8.fntdata"/><Relationship Id="rId68" Type="http://schemas.openxmlformats.org/officeDocument/2006/relationships/commentAuthors" Target="commentAuthors.xml"/><Relationship Id="rId7" Type="http://schemas.openxmlformats.org/officeDocument/2006/relationships/slide" Target="slides/slide4.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font" Target="fonts/font3.fntdata"/><Relationship Id="rId66" Type="http://schemas.openxmlformats.org/officeDocument/2006/relationships/font" Target="fonts/font11.fntdata"/><Relationship Id="rId5" Type="http://schemas.openxmlformats.org/officeDocument/2006/relationships/slide" Target="slides/slide2.xml"/><Relationship Id="rId61" Type="http://schemas.openxmlformats.org/officeDocument/2006/relationships/font" Target="fonts/font6.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font" Target="fonts/font1.fntdata"/><Relationship Id="rId64" Type="http://schemas.openxmlformats.org/officeDocument/2006/relationships/font" Target="fonts/font9.fntdata"/><Relationship Id="rId69"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4.fntdata"/><Relationship Id="rId67" Type="http://schemas.openxmlformats.org/officeDocument/2006/relationships/font" Target="fonts/font12.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notesMaster" Target="notesMasters/notesMaster1.xml"/><Relationship Id="rId62" Type="http://schemas.openxmlformats.org/officeDocument/2006/relationships/font" Target="fonts/font7.fntdata"/><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font" Target="fonts/font2.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font" Target="fonts/font5.fntdata"/><Relationship Id="rId65" Type="http://schemas.openxmlformats.org/officeDocument/2006/relationships/font" Target="fonts/font10.fntdata"/><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srv-fhq-file.fedasil.be\groupshare\Mena\3.%20Groupes%20cibles-%20Specifieke%20Doelgroepen\1.%20Kwetsbare%20profielen%20en%20min%2015j%20-%20AGAJ%20en%20AJW\1.%20AGAJ\2.%20Comit&#233;s%20d'accompagnement\03%2010%202018\Chiffres%20CoAc%2003%2010%202018.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Feuille_de_calcul_Microsoft_Excel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Feuille_de_calcul_Microsoft_Excel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Feuille_de_calcul_Microsoft_Excel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Feuille_de_calcul_Microsoft_Excel4.xlsx"/></Relationships>
</file>

<file path=ppt/charts/_rels/chart6.xml.rels><?xml version="1.0" encoding="UTF-8" standalone="yes"?>
<Relationships xmlns="http://schemas.openxmlformats.org/package/2006/relationships"><Relationship Id="rId3" Type="http://schemas.openxmlformats.org/officeDocument/2006/relationships/package" Target="../embeddings/Feuille_de_calcul_Microsoft_Excel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Feuille_de_calcul_Microsoft_Excel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Feuille_de_calcul_Microsoft_Excel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fr-BE" sz="1200"/>
              <a:t>Arrivées des MENA dans le réseau </a:t>
            </a:r>
          </a:p>
          <a:p>
            <a:pPr>
              <a:defRPr sz="1200"/>
            </a:pPr>
            <a:r>
              <a:rPr lang="fr-BE" sz="1200"/>
              <a:t>juin 2017 - sept.</a:t>
            </a:r>
            <a:r>
              <a:rPr lang="fr-BE" sz="1200" baseline="0"/>
              <a:t> 2018</a:t>
            </a:r>
            <a:endParaRPr lang="fr-BE" sz="1200"/>
          </a:p>
        </c:rich>
      </c:tx>
      <c:layout>
        <c:manualLayout>
          <c:xMode val="edge"/>
          <c:yMode val="edge"/>
          <c:x val="0.27364577123085726"/>
          <c:y val="1.9910377228625521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lineChart>
        <c:grouping val="standar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Feuil4!$B$47:$B$67</c:f>
              <c:numCache>
                <c:formatCode>mmm\-yy</c:formatCode>
                <c:ptCount val="21"/>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numCache>
            </c:numRef>
          </c:cat>
          <c:val>
            <c:numRef>
              <c:f>Feuil4!$C$47:$C$67</c:f>
              <c:numCache>
                <c:formatCode>General</c:formatCode>
                <c:ptCount val="21"/>
                <c:pt idx="0">
                  <c:v>108</c:v>
                </c:pt>
                <c:pt idx="1">
                  <c:v>78</c:v>
                </c:pt>
                <c:pt idx="2">
                  <c:v>74</c:v>
                </c:pt>
                <c:pt idx="3">
                  <c:v>66</c:v>
                </c:pt>
                <c:pt idx="4">
                  <c:v>94</c:v>
                </c:pt>
                <c:pt idx="5">
                  <c:v>68</c:v>
                </c:pt>
                <c:pt idx="6">
                  <c:v>83</c:v>
                </c:pt>
                <c:pt idx="7">
                  <c:v>116</c:v>
                </c:pt>
                <c:pt idx="8">
                  <c:v>135</c:v>
                </c:pt>
                <c:pt idx="9">
                  <c:v>124</c:v>
                </c:pt>
                <c:pt idx="10">
                  <c:v>81</c:v>
                </c:pt>
                <c:pt idx="11">
                  <c:v>60</c:v>
                </c:pt>
                <c:pt idx="12">
                  <c:v>89</c:v>
                </c:pt>
                <c:pt idx="13">
                  <c:v>98</c:v>
                </c:pt>
                <c:pt idx="14">
                  <c:v>147</c:v>
                </c:pt>
                <c:pt idx="15">
                  <c:v>118</c:v>
                </c:pt>
                <c:pt idx="16">
                  <c:v>194</c:v>
                </c:pt>
                <c:pt idx="17">
                  <c:v>251</c:v>
                </c:pt>
                <c:pt idx="18">
                  <c:v>183</c:v>
                </c:pt>
                <c:pt idx="19">
                  <c:v>217</c:v>
                </c:pt>
                <c:pt idx="20">
                  <c:v>301</c:v>
                </c:pt>
              </c:numCache>
            </c:numRef>
          </c:val>
          <c:smooth val="0"/>
        </c:ser>
        <c:dLbls>
          <c:showLegendKey val="0"/>
          <c:showVal val="0"/>
          <c:showCatName val="0"/>
          <c:showSerName val="0"/>
          <c:showPercent val="0"/>
          <c:showBubbleSize val="0"/>
        </c:dLbls>
        <c:marker val="1"/>
        <c:smooth val="0"/>
        <c:axId val="259790736"/>
        <c:axId val="259791296"/>
      </c:lineChart>
      <c:dateAx>
        <c:axId val="259790736"/>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59791296"/>
        <c:crosses val="autoZero"/>
        <c:auto val="1"/>
        <c:lblOffset val="100"/>
        <c:baseTimeUnit val="months"/>
      </c:dateAx>
      <c:valAx>
        <c:axId val="2597912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597907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doughnutChart>
        <c:varyColors val="1"/>
        <c:ser>
          <c:idx val="0"/>
          <c:order val="0"/>
          <c:tx>
            <c:strRef>
              <c:f>Blad1!$B$1</c:f>
              <c:strCache>
                <c:ptCount val="1"/>
                <c:pt idx="0">
                  <c:v>Kolom1</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rgbClr val="434343"/>
              </a:solidFill>
              <a:ln w="19050">
                <a:solidFill>
                  <a:schemeClr val="lt1"/>
                </a:solidFill>
              </a:ln>
              <a:effectLst/>
            </c:spPr>
          </c:dPt>
          <c:cat>
            <c:strRef>
              <c:f>Blad1!$A$2:$A$5</c:f>
              <c:strCache>
                <c:ptCount val="4"/>
                <c:pt idx="0">
                  <c:v>Logements collectifs</c:v>
                </c:pt>
                <c:pt idx="1">
                  <c:v>Logements individuels</c:v>
                </c:pt>
                <c:pt idx="2">
                  <c:v>Places pour Mena</c:v>
                </c:pt>
                <c:pt idx="3">
                  <c:v>Places ouvertes de retour</c:v>
                </c:pt>
              </c:strCache>
            </c:strRef>
          </c:cat>
          <c:val>
            <c:numRef>
              <c:f>Blad1!$B$2:$B$5</c:f>
              <c:numCache>
                <c:formatCode>0</c:formatCode>
                <c:ptCount val="4"/>
                <c:pt idx="0">
                  <c:v>51</c:v>
                </c:pt>
                <c:pt idx="1">
                  <c:v>38</c:v>
                </c:pt>
                <c:pt idx="2">
                  <c:v>10</c:v>
                </c:pt>
                <c:pt idx="3">
                  <c:v>1</c:v>
                </c:pt>
              </c:numCache>
            </c:numRef>
          </c:val>
        </c:ser>
        <c:dLbls>
          <c:showLegendKey val="0"/>
          <c:showVal val="0"/>
          <c:showCatName val="0"/>
          <c:showSerName val="0"/>
          <c:showPercent val="0"/>
          <c:showBubbleSize val="0"/>
          <c:showLeaderLines val="1"/>
        </c:dLbls>
        <c:firstSliceAng val="0"/>
        <c:holeSize val="72"/>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rgbClr val="434343"/>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0.24257805521617265"/>
          <c:y val="5.1035243308656733E-2"/>
          <c:w val="0.5335180746648075"/>
          <c:h val="0.64928167464487019"/>
        </c:manualLayout>
      </c:layout>
      <c:doughnutChart>
        <c:varyColors val="1"/>
        <c:ser>
          <c:idx val="0"/>
          <c:order val="0"/>
          <c:tx>
            <c:strRef>
              <c:f>Blad1!$B$1</c:f>
              <c:strCache>
                <c:ptCount val="1"/>
                <c:pt idx="0">
                  <c:v>Verkoop</c:v>
                </c:pt>
              </c:strCache>
            </c:strRef>
          </c:tx>
          <c:spPr>
            <a:solidFill>
              <a:schemeClr val="bg2">
                <a:lumMod val="40000"/>
                <a:lumOff val="60000"/>
              </a:schemeClr>
            </a:solidFill>
          </c:spPr>
          <c:dPt>
            <c:idx val="0"/>
            <c:bubble3D val="0"/>
            <c:spPr>
              <a:solidFill>
                <a:schemeClr val="tx1">
                  <a:lumMod val="50000"/>
                </a:schemeClr>
              </a:solidFill>
              <a:ln w="19050">
                <a:solidFill>
                  <a:schemeClr val="lt1"/>
                </a:solidFill>
              </a:ln>
              <a:effectLst/>
            </c:spPr>
          </c:dPt>
          <c:dPt>
            <c:idx val="1"/>
            <c:bubble3D val="0"/>
            <c:spPr>
              <a:solidFill>
                <a:schemeClr val="bg2">
                  <a:lumMod val="60000"/>
                  <a:lumOff val="40000"/>
                </a:schemeClr>
              </a:solidFill>
              <a:ln w="19050">
                <a:solidFill>
                  <a:schemeClr val="lt1"/>
                </a:solidFill>
              </a:ln>
              <a:effectLst/>
            </c:spPr>
          </c:dPt>
          <c:dPt>
            <c:idx val="2"/>
            <c:bubble3D val="0"/>
            <c:spPr>
              <a:solidFill>
                <a:srgbClr val="CF192C"/>
              </a:solidFill>
              <a:ln w="19050">
                <a:solidFill>
                  <a:schemeClr val="lt1"/>
                </a:solidFill>
              </a:ln>
              <a:effectLst/>
            </c:spPr>
          </c:dPt>
          <c:dPt>
            <c:idx val="3"/>
            <c:bubble3D val="0"/>
            <c:spPr>
              <a:solidFill>
                <a:schemeClr val="tx1"/>
              </a:solidFill>
              <a:ln w="19050">
                <a:solidFill>
                  <a:schemeClr val="lt1"/>
                </a:solidFill>
              </a:ln>
              <a:effectLst/>
            </c:spPr>
          </c:dPt>
          <c:dPt>
            <c:idx val="4"/>
            <c:bubble3D val="0"/>
            <c:spPr>
              <a:solidFill>
                <a:schemeClr val="bg2">
                  <a:lumMod val="40000"/>
                  <a:lumOff val="60000"/>
                </a:schemeClr>
              </a:solidFill>
              <a:ln w="19050">
                <a:solidFill>
                  <a:schemeClr val="lt1"/>
                </a:solidFill>
              </a:ln>
              <a:effectLst/>
            </c:spPr>
          </c:dPt>
          <c:dPt>
            <c:idx val="5"/>
            <c:bubble3D val="0"/>
            <c:spPr>
              <a:solidFill>
                <a:schemeClr val="accent3">
                  <a:lumMod val="75000"/>
                </a:schemeClr>
              </a:solidFill>
              <a:ln w="19050">
                <a:solidFill>
                  <a:schemeClr val="lt1"/>
                </a:solidFill>
              </a:ln>
              <a:effectLst/>
            </c:spPr>
          </c:dPt>
          <c:cat>
            <c:strRef>
              <c:f>Blad1!$A$2:$A$7</c:f>
              <c:strCache>
                <c:ptCount val="6"/>
                <c:pt idx="0">
                  <c:v>CPAS</c:v>
                </c:pt>
                <c:pt idx="1">
                  <c:v>Croix-Rouge francophone</c:v>
                </c:pt>
                <c:pt idx="2">
                  <c:v>Fedasil</c:v>
                </c:pt>
                <c:pt idx="3">
                  <c:v>Rode Kruis Vlaanderen</c:v>
                </c:pt>
                <c:pt idx="4">
                  <c:v>Samusocial</c:v>
                </c:pt>
                <c:pt idx="5">
                  <c:v>Autres partenaires</c:v>
                </c:pt>
              </c:strCache>
            </c:strRef>
          </c:cat>
          <c:val>
            <c:numRef>
              <c:f>Blad1!$B$2:$B$7</c:f>
              <c:numCache>
                <c:formatCode>#,##0</c:formatCode>
                <c:ptCount val="6"/>
                <c:pt idx="0">
                  <c:v>37</c:v>
                </c:pt>
                <c:pt idx="1">
                  <c:v>22</c:v>
                </c:pt>
                <c:pt idx="2">
                  <c:v>22</c:v>
                </c:pt>
                <c:pt idx="3">
                  <c:v>12</c:v>
                </c:pt>
                <c:pt idx="4">
                  <c:v>2</c:v>
                </c:pt>
                <c:pt idx="5">
                  <c:v>5</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manualLayout>
          <c:xMode val="edge"/>
          <c:yMode val="edge"/>
          <c:x val="0.19488146695551289"/>
          <c:y val="0.71125304151966762"/>
          <c:w val="0.80511853304448722"/>
          <c:h val="0.2413570896937225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434343"/>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doughnutChart>
        <c:varyColors val="1"/>
        <c:ser>
          <c:idx val="0"/>
          <c:order val="0"/>
          <c:tx>
            <c:strRef>
              <c:f>Blad1!$B$1</c:f>
              <c:strCache>
                <c:ptCount val="1"/>
                <c:pt idx="0">
                  <c:v>Verkoop</c:v>
                </c:pt>
              </c:strCache>
            </c:strRef>
          </c:tx>
          <c:dPt>
            <c:idx val="0"/>
            <c:bubble3D val="0"/>
            <c:spPr>
              <a:solidFill>
                <a:schemeClr val="accent1"/>
              </a:solidFill>
              <a:ln w="19050">
                <a:solidFill>
                  <a:schemeClr val="lt1"/>
                </a:solidFill>
              </a:ln>
              <a:effectLst/>
            </c:spPr>
          </c:dPt>
          <c:dPt>
            <c:idx val="1"/>
            <c:bubble3D val="0"/>
            <c:spPr>
              <a:solidFill>
                <a:srgbClr val="434343"/>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cat>
            <c:strRef>
              <c:f>Blad1!$A$2:$A$5</c:f>
              <c:strCache>
                <c:ptCount val="2"/>
                <c:pt idx="0">
                  <c:v>Adultes</c:v>
                </c:pt>
                <c:pt idx="1">
                  <c:v>Mineurs d'âge</c:v>
                </c:pt>
              </c:strCache>
            </c:strRef>
          </c:cat>
          <c:val>
            <c:numRef>
              <c:f>Blad1!$B$2:$B$5</c:f>
              <c:numCache>
                <c:formatCode>0%</c:formatCode>
                <c:ptCount val="4"/>
                <c:pt idx="0">
                  <c:v>0.67</c:v>
                </c:pt>
                <c:pt idx="1">
                  <c:v>0.33</c:v>
                </c:pt>
              </c:numCache>
            </c:numRef>
          </c:val>
        </c:ser>
        <c:dLbls>
          <c:showLegendKey val="0"/>
          <c:showVal val="0"/>
          <c:showCatName val="0"/>
          <c:showSerName val="0"/>
          <c:showPercent val="0"/>
          <c:showBubbleSize val="0"/>
          <c:showLeaderLines val="1"/>
        </c:dLbls>
        <c:firstSliceAng val="0"/>
        <c:holeSize val="70"/>
      </c:doughnutChart>
      <c:spPr>
        <a:noFill/>
        <a:ln>
          <a:noFill/>
        </a:ln>
        <a:effectLst/>
      </c:spPr>
    </c:plotArea>
    <c:legend>
      <c:legendPos val="r"/>
      <c:legendEntry>
        <c:idx val="2"/>
        <c:delete val="1"/>
      </c:legendEntry>
      <c:legendEntry>
        <c:idx val="3"/>
        <c:delete val="1"/>
      </c:legendEntry>
      <c:layout>
        <c:manualLayout>
          <c:xMode val="edge"/>
          <c:yMode val="edge"/>
          <c:x val="0.60078990531285292"/>
          <c:y val="0.34991486713864384"/>
          <c:w val="0.35551751397648879"/>
          <c:h val="0.2865217825850370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434343"/>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2.6687269799542065E-3"/>
          <c:y val="6.576925553638685E-2"/>
          <c:w val="0.44894840583981793"/>
          <c:h val="0.55813984191258992"/>
        </c:manualLayout>
      </c:layout>
      <c:doughnutChart>
        <c:varyColors val="1"/>
        <c:ser>
          <c:idx val="0"/>
          <c:order val="0"/>
          <c:tx>
            <c:strRef>
              <c:f>Blad1!$B$1</c:f>
              <c:strCache>
                <c:ptCount val="1"/>
                <c:pt idx="0">
                  <c:v>Verkoop</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dPt>
            <c:idx val="9"/>
            <c:bubble3D val="0"/>
            <c:spPr>
              <a:solidFill>
                <a:schemeClr val="accent4">
                  <a:lumMod val="60000"/>
                </a:schemeClr>
              </a:solidFill>
              <a:ln w="19050">
                <a:solidFill>
                  <a:schemeClr val="lt1"/>
                </a:solidFill>
              </a:ln>
              <a:effectLst/>
            </c:spPr>
          </c:dPt>
          <c:dPt>
            <c:idx val="10"/>
            <c:bubble3D val="0"/>
            <c:spPr>
              <a:solidFill>
                <a:schemeClr val="accent5">
                  <a:lumMod val="60000"/>
                </a:schemeClr>
              </a:solidFill>
              <a:ln w="19050">
                <a:solidFill>
                  <a:schemeClr val="lt1"/>
                </a:solidFill>
              </a:ln>
              <a:effectLst/>
            </c:spPr>
          </c:dPt>
          <c:cat>
            <c:strRef>
              <c:f>Blad1!$A$2:$A$12</c:f>
              <c:strCache>
                <c:ptCount val="11"/>
                <c:pt idx="0">
                  <c:v>Afghanistan</c:v>
                </c:pt>
                <c:pt idx="1">
                  <c:v>Syrie</c:v>
                </c:pt>
                <c:pt idx="2">
                  <c:v>Irak</c:v>
                </c:pt>
                <c:pt idx="3">
                  <c:v>Guinee</c:v>
                </c:pt>
                <c:pt idx="4">
                  <c:v>Palestine</c:v>
                </c:pt>
                <c:pt idx="5">
                  <c:v>Congo RDC (Kinshasa)</c:v>
                </c:pt>
                <c:pt idx="6">
                  <c:v>Russie (¨Tchétchénie compris)</c:v>
                </c:pt>
                <c:pt idx="7">
                  <c:v>Erythrée</c:v>
                </c:pt>
                <c:pt idx="8">
                  <c:v>Albanie</c:v>
                </c:pt>
                <c:pt idx="9">
                  <c:v>Cameroun</c:v>
                </c:pt>
                <c:pt idx="10">
                  <c:v>Autres</c:v>
                </c:pt>
              </c:strCache>
            </c:strRef>
          </c:cat>
          <c:val>
            <c:numRef>
              <c:f>Blad1!$B$2:$B$12</c:f>
              <c:numCache>
                <c:formatCode>0%</c:formatCode>
                <c:ptCount val="11"/>
                <c:pt idx="0">
                  <c:v>0.20293474867311895</c:v>
                </c:pt>
                <c:pt idx="1">
                  <c:v>0.13287542928504528</c:v>
                </c:pt>
                <c:pt idx="2">
                  <c:v>8.3609116453325014E-2</c:v>
                </c:pt>
                <c:pt idx="3">
                  <c:v>5.6946612550733688E-2</c:v>
                </c:pt>
                <c:pt idx="4">
                  <c:v>5.6197315017171401E-2</c:v>
                </c:pt>
                <c:pt idx="5">
                  <c:v>3.4967218232906647E-2</c:v>
                </c:pt>
                <c:pt idx="6">
                  <c:v>3.3531064626912271E-2</c:v>
                </c:pt>
                <c:pt idx="7">
                  <c:v>2.7661567280674367E-2</c:v>
                </c:pt>
                <c:pt idx="8">
                  <c:v>2.3415547923821417E-2</c:v>
                </c:pt>
                <c:pt idx="9">
                  <c:v>2.1667187012176084E-2</c:v>
                </c:pt>
                <c:pt idx="10">
                  <c:v>0.32619999999999999</c:v>
                </c:pt>
              </c:numCache>
            </c:numRef>
          </c:val>
        </c:ser>
        <c:dLbls>
          <c:showLegendKey val="0"/>
          <c:showVal val="0"/>
          <c:showCatName val="0"/>
          <c:showSerName val="0"/>
          <c:showPercent val="0"/>
          <c:showBubbleSize val="0"/>
          <c:showLeaderLines val="1"/>
        </c:dLbls>
        <c:firstSliceAng val="0"/>
        <c:holeSize val="70"/>
      </c:doughnutChart>
      <c:spPr>
        <a:noFill/>
        <a:ln>
          <a:noFill/>
        </a:ln>
        <a:effectLst/>
      </c:spPr>
    </c:plotArea>
    <c:legend>
      <c:legendPos val="r"/>
      <c:layout>
        <c:manualLayout>
          <c:xMode val="edge"/>
          <c:yMode val="edge"/>
          <c:x val="0.48365182583706551"/>
          <c:y val="2.6446514352318252E-2"/>
          <c:w val="0.51188996540017351"/>
          <c:h val="0.80930682574738833"/>
        </c:manualLayout>
      </c:layout>
      <c:overlay val="0"/>
      <c:spPr>
        <a:noFill/>
        <a:ln>
          <a:noFill/>
        </a:ln>
        <a:effectLst/>
      </c:spPr>
      <c:txPr>
        <a:bodyPr rot="0" spcFirstLastPara="1" vertOverflow="ellipsis" vert="horz" wrap="square" anchor="ctr" anchorCtr="1"/>
        <a:lstStyle/>
        <a:p>
          <a:pPr>
            <a:defRPr sz="1200" b="0" i="0" u="none" strike="noStrike" kern="800" baseline="0">
              <a:solidFill>
                <a:srgbClr val="434343"/>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Blad1!$B$1</c:f>
              <c:strCache>
                <c:ptCount val="1"/>
                <c:pt idx="0">
                  <c:v>%</c:v>
                </c:pt>
              </c:strCache>
            </c:strRef>
          </c:tx>
          <c:dPt>
            <c:idx val="0"/>
            <c:bubble3D val="0"/>
            <c:spPr>
              <a:solidFill>
                <a:schemeClr val="accent1"/>
              </a:solidFill>
              <a:ln w="19050">
                <a:solidFill>
                  <a:schemeClr val="lt1"/>
                </a:solidFill>
              </a:ln>
              <a:effectLst/>
            </c:spPr>
          </c:dPt>
          <c:dPt>
            <c:idx val="1"/>
            <c:bubble3D val="0"/>
            <c:spPr>
              <a:solidFill>
                <a:srgbClr val="434343"/>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cat>
            <c:strRef>
              <c:f>Blad1!$A$2:$A$5</c:f>
              <c:strCache>
                <c:ptCount val="2"/>
                <c:pt idx="0">
                  <c:v>Hommes</c:v>
                </c:pt>
                <c:pt idx="1">
                  <c:v>Femmes</c:v>
                </c:pt>
              </c:strCache>
            </c:strRef>
          </c:cat>
          <c:val>
            <c:numRef>
              <c:f>Blad1!$B$2:$B$5</c:f>
              <c:numCache>
                <c:formatCode>0%</c:formatCode>
                <c:ptCount val="4"/>
                <c:pt idx="0">
                  <c:v>0.65</c:v>
                </c:pt>
                <c:pt idx="1">
                  <c:v>0.35</c:v>
                </c:pt>
              </c:numCache>
            </c:numRef>
          </c:val>
        </c:ser>
        <c:dLbls>
          <c:showLegendKey val="0"/>
          <c:showVal val="0"/>
          <c:showCatName val="0"/>
          <c:showSerName val="0"/>
          <c:showPercent val="0"/>
          <c:showBubbleSize val="0"/>
          <c:showLeaderLines val="1"/>
        </c:dLbls>
        <c:firstSliceAng val="0"/>
        <c:holeSize val="70"/>
      </c:doughnutChart>
      <c:spPr>
        <a:noFill/>
        <a:ln>
          <a:noFill/>
        </a:ln>
        <a:effectLst/>
      </c:spPr>
    </c:plotArea>
    <c:legend>
      <c:legendPos val="r"/>
      <c:legendEntry>
        <c:idx val="2"/>
        <c:delete val="1"/>
      </c:legendEntry>
      <c:legendEntry>
        <c:idx val="3"/>
        <c:delete val="1"/>
      </c:legendEntry>
      <c:layout/>
      <c:overlay val="0"/>
      <c:spPr>
        <a:noFill/>
        <a:ln>
          <a:noFill/>
        </a:ln>
        <a:effectLst/>
      </c:spPr>
      <c:txPr>
        <a:bodyPr rot="0" spcFirstLastPara="1" vertOverflow="ellipsis" vert="horz" wrap="square" anchor="ctr" anchorCtr="1"/>
        <a:lstStyle/>
        <a:p>
          <a:pPr>
            <a:defRPr sz="1197" b="0" i="0" u="none" strike="noStrike" kern="1200" baseline="0">
              <a:solidFill>
                <a:srgbClr val="434343"/>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31658591681966"/>
          <c:y val="5.2216276302968032E-2"/>
          <c:w val="0.46635275727055897"/>
          <c:h val="0.73239027573707349"/>
        </c:manualLayout>
      </c:layout>
      <c:doughnutChart>
        <c:varyColors val="1"/>
        <c:ser>
          <c:idx val="0"/>
          <c:order val="0"/>
          <c:tx>
            <c:strRef>
              <c:f>Blad1!$B$1</c:f>
              <c:strCache>
                <c:ptCount val="1"/>
                <c:pt idx="0">
                  <c:v>Verkoop</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cat>
            <c:strRef>
              <c:f>Blad1!$A$2:$A$5</c:f>
              <c:strCache>
                <c:ptCount val="4"/>
                <c:pt idx="0">
                  <c:v>Familles</c:v>
                </c:pt>
                <c:pt idx="1">
                  <c:v>Hommes isolés</c:v>
                </c:pt>
                <c:pt idx="2">
                  <c:v>Femmes isolées</c:v>
                </c:pt>
                <c:pt idx="3">
                  <c:v>Mena (mineurs étrangers non accompagnés)</c:v>
                </c:pt>
              </c:strCache>
            </c:strRef>
          </c:cat>
          <c:val>
            <c:numRef>
              <c:f>Blad1!$B$2:$B$5</c:f>
              <c:numCache>
                <c:formatCode>0%</c:formatCode>
                <c:ptCount val="4"/>
                <c:pt idx="0">
                  <c:v>0.52894161723384325</c:v>
                </c:pt>
                <c:pt idx="1">
                  <c:v>0.34411489228847952</c:v>
                </c:pt>
                <c:pt idx="2">
                  <c:v>6.3752731813924449E-2</c:v>
                </c:pt>
                <c:pt idx="3">
                  <c:v>6.3190758663752733E-2</c:v>
                </c:pt>
              </c:numCache>
            </c:numRef>
          </c:val>
        </c:ser>
        <c:dLbls>
          <c:showLegendKey val="0"/>
          <c:showVal val="0"/>
          <c:showCatName val="0"/>
          <c:showSerName val="0"/>
          <c:showPercent val="0"/>
          <c:showBubbleSize val="0"/>
          <c:showLeaderLines val="1"/>
        </c:dLbls>
        <c:firstSliceAng val="0"/>
        <c:holeSize val="70"/>
      </c:doughnutChart>
      <c:spPr>
        <a:noFill/>
        <a:ln>
          <a:noFill/>
        </a:ln>
        <a:effectLst/>
      </c:spPr>
    </c:plotArea>
    <c:legend>
      <c:legendPos val="r"/>
      <c:layout>
        <c:manualLayout>
          <c:xMode val="edge"/>
          <c:yMode val="edge"/>
          <c:x val="0.57154086832361384"/>
          <c:y val="0.13250038965975697"/>
          <c:w val="0.42845913167638616"/>
          <c:h val="0.6685417679750888"/>
        </c:manualLayout>
      </c:layout>
      <c:overlay val="0"/>
      <c:spPr>
        <a:noFill/>
        <a:ln>
          <a:noFill/>
        </a:ln>
        <a:effectLst/>
      </c:spPr>
      <c:txPr>
        <a:bodyPr rot="0" spcFirstLastPara="1" vertOverflow="ellipsis" vert="horz" wrap="square" anchor="t" anchorCtr="0"/>
        <a:lstStyle/>
        <a:p>
          <a:pPr>
            <a:defRPr sz="1197" b="0" i="0" u="none" strike="noStrike" kern="1200" baseline="0">
              <a:solidFill>
                <a:srgbClr val="434343"/>
              </a:solidFill>
              <a:latin typeface="+mn-lt"/>
              <a:ea typeface="+mn-ea"/>
              <a:cs typeface="+mn-cs"/>
            </a:defRPr>
          </a:pPr>
          <a:endParaRPr lang="fr-FR"/>
        </a:p>
      </c:txPr>
    </c:legend>
    <c:plotVisOnly val="1"/>
    <c:dispBlanksAs val="gap"/>
    <c:showDLblsOverMax val="0"/>
  </c:chart>
  <c:spPr>
    <a:noFill/>
    <a:ln>
      <a:noFill/>
    </a:ln>
    <a:effectLst/>
  </c:spPr>
  <c:txPr>
    <a:bodyPr anchor="t" anchorCtr="0"/>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08038057742783"/>
          <c:y val="4.9282319606249438E-2"/>
          <c:w val="0.35667454068241472"/>
          <c:h val="0.76702903458863902"/>
        </c:manualLayout>
      </c:layout>
      <c:doughnutChart>
        <c:varyColors val="1"/>
        <c:ser>
          <c:idx val="0"/>
          <c:order val="0"/>
          <c:tx>
            <c:strRef>
              <c:f>Blad1!$B$1</c:f>
              <c:strCache>
                <c:ptCount val="1"/>
                <c:pt idx="0">
                  <c:v>Kolom 2</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cat>
            <c:strRef>
              <c:f>Blad1!$A$2:$A$6</c:f>
              <c:strCache>
                <c:ptCount val="5"/>
                <c:pt idx="0">
                  <c:v>Demandeurs de protection internationale (y compris Mena) dont le dossier est en cours de traitement</c:v>
                </c:pt>
                <c:pt idx="1">
                  <c:v>Personnes avec un titre de séjour</c:v>
                </c:pt>
                <c:pt idx="2">
                  <c:v>Réfugiés réinstallés</c:v>
                </c:pt>
                <c:pt idx="3">
                  <c:v>Personnes en place ouverte de retour</c:v>
                </c:pt>
                <c:pt idx="4">
                  <c:v>Autres</c:v>
                </c:pt>
              </c:strCache>
            </c:strRef>
          </c:cat>
          <c:val>
            <c:numRef>
              <c:f>Blad1!$B$2:$B$6</c:f>
              <c:numCache>
                <c:formatCode>0.00%</c:formatCode>
                <c:ptCount val="5"/>
                <c:pt idx="0">
                  <c:v>0.68930000000000002</c:v>
                </c:pt>
                <c:pt idx="1">
                  <c:v>0.10829999999999999</c:v>
                </c:pt>
                <c:pt idx="2">
                  <c:v>5.21E-2</c:v>
                </c:pt>
                <c:pt idx="3">
                  <c:v>4.3900000000000002E-2</c:v>
                </c:pt>
                <c:pt idx="4">
                  <c:v>0.10639999999999999</c:v>
                </c:pt>
              </c:numCache>
            </c:numRef>
          </c:val>
        </c:ser>
        <c:dLbls>
          <c:showLegendKey val="0"/>
          <c:showVal val="0"/>
          <c:showCatName val="0"/>
          <c:showSerName val="0"/>
          <c:showPercent val="0"/>
          <c:showBubbleSize val="0"/>
          <c:showLeaderLines val="1"/>
        </c:dLbls>
        <c:firstSliceAng val="0"/>
        <c:holeSize val="70"/>
      </c:doughnutChart>
      <c:spPr>
        <a:noFill/>
        <a:ln>
          <a:noFill/>
        </a:ln>
        <a:effectLst/>
      </c:spPr>
    </c:plotArea>
    <c:legend>
      <c:legendPos val="r"/>
      <c:layout>
        <c:manualLayout>
          <c:xMode val="edge"/>
          <c:yMode val="edge"/>
          <c:x val="0.46771360456104494"/>
          <c:y val="6.0776000745055542E-2"/>
          <c:w val="0.53228639543895495"/>
          <c:h val="0.85156673327011645"/>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434343"/>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3" dt="2018-10-31T12:46:01.076" idx="1">
    <p:pos x="4789" y="1905"/>
    <p:text>préciser par nouvelle sélection (principe) ou par prolongation (exception)?</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8-10-31T11:09:06.171" idx="1">
    <p:pos x="3514" y="2486"/>
    <p:text>NL: alternatieve dagbesteding</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18-10-31T11:58:31.833" idx="1">
    <p:pos x="1157" y="1342"/>
    <p:text>Le contexte doit encore être validé par Bieke (en discussion)</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B6D6CDE7-87A3-4197-B9D4-DF2D52AB3181}" type="datetimeFigureOut">
              <a:rPr lang="nl-BE" smtClean="0"/>
              <a:t>31/10/2018</a:t>
            </a:fld>
            <a:endParaRPr lang="nl-BE"/>
          </a:p>
        </p:txBody>
      </p:sp>
      <p:sp>
        <p:nvSpPr>
          <p:cNvPr id="4" name="Tijdelijke aanduiding voor voettekst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E60F5FC-DADB-4D9C-88BE-B0A414470063}" type="slidenum">
              <a:rPr lang="nl-BE" smtClean="0"/>
              <a:t>‹N°›</a:t>
            </a:fld>
            <a:endParaRPr lang="nl-BE"/>
          </a:p>
        </p:txBody>
      </p:sp>
    </p:spTree>
    <p:extLst>
      <p:ext uri="{BB962C8B-B14F-4D97-AF65-F5344CB8AC3E}">
        <p14:creationId xmlns:p14="http://schemas.microsoft.com/office/powerpoint/2010/main" val="11614775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33960768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589829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223838" y="808038"/>
            <a:ext cx="7185026" cy="40417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73788" y="5118725"/>
            <a:ext cx="5390305" cy="4849318"/>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291766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commentaires 2"/>
          <p:cNvSpPr>
            <a:spLocks noGrp="1"/>
          </p:cNvSpPr>
          <p:nvPr>
            <p:ph type="body" idx="1"/>
          </p:nvPr>
        </p:nvSpPr>
        <p:spPr/>
        <p:txBody>
          <a:bodyPr/>
          <a:lstStyle/>
          <a:p>
            <a:endParaRPr lang="fr-BE" dirty="0"/>
          </a:p>
        </p:txBody>
      </p:sp>
    </p:spTree>
    <p:extLst>
      <p:ext uri="{BB962C8B-B14F-4D97-AF65-F5344CB8AC3E}">
        <p14:creationId xmlns:p14="http://schemas.microsoft.com/office/powerpoint/2010/main" val="116857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commentaires 2"/>
          <p:cNvSpPr>
            <a:spLocks noGrp="1"/>
          </p:cNvSpPr>
          <p:nvPr>
            <p:ph type="body" idx="1"/>
          </p:nvPr>
        </p:nvSpPr>
        <p:spPr/>
        <p:txBody>
          <a:bodyPr/>
          <a:lstStyle/>
          <a:p>
            <a:endParaRPr lang="fr-BE" dirty="0"/>
          </a:p>
        </p:txBody>
      </p:sp>
    </p:spTree>
    <p:extLst>
      <p:ext uri="{BB962C8B-B14F-4D97-AF65-F5344CB8AC3E}">
        <p14:creationId xmlns:p14="http://schemas.microsoft.com/office/powerpoint/2010/main" val="2394111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23838" y="808038"/>
            <a:ext cx="7185026" cy="4041775"/>
          </a:xfrm>
        </p:spPr>
      </p:sp>
      <p:sp>
        <p:nvSpPr>
          <p:cNvPr id="3" name="Tijdelijke aanduiding voor notities 2"/>
          <p:cNvSpPr>
            <a:spLocks noGrp="1"/>
          </p:cNvSpPr>
          <p:nvPr>
            <p:ph type="body" idx="1"/>
          </p:nvPr>
        </p:nvSpPr>
        <p:spPr/>
        <p:txBody>
          <a:bodyPr/>
          <a:lstStyle/>
          <a:p>
            <a:endParaRPr lang="nl-BE" dirty="0"/>
          </a:p>
        </p:txBody>
      </p:sp>
    </p:spTree>
    <p:extLst>
      <p:ext uri="{BB962C8B-B14F-4D97-AF65-F5344CB8AC3E}">
        <p14:creationId xmlns:p14="http://schemas.microsoft.com/office/powerpoint/2010/main" val="2169499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223838" y="808038"/>
            <a:ext cx="7185026" cy="40417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73788" y="5118725"/>
            <a:ext cx="5390305" cy="4849318"/>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498945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223838" y="808038"/>
            <a:ext cx="7185026" cy="40417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73788" y="5118725"/>
            <a:ext cx="5390305" cy="4849318"/>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63777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223838" y="808038"/>
            <a:ext cx="7185026" cy="40417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73788" y="5118725"/>
            <a:ext cx="5390305" cy="4849318"/>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777533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223838" y="808038"/>
            <a:ext cx="7185026" cy="40417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73788" y="5118725"/>
            <a:ext cx="5390305" cy="4849318"/>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232725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201823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nl-BE"/>
          </a:p>
        </p:txBody>
      </p:sp>
    </p:spTree>
    <p:extLst>
      <p:ext uri="{BB962C8B-B14F-4D97-AF65-F5344CB8AC3E}">
        <p14:creationId xmlns:p14="http://schemas.microsoft.com/office/powerpoint/2010/main" val="3106872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nl-BE" dirty="0"/>
          </a:p>
        </p:txBody>
      </p:sp>
    </p:spTree>
    <p:extLst>
      <p:ext uri="{BB962C8B-B14F-4D97-AF65-F5344CB8AC3E}">
        <p14:creationId xmlns:p14="http://schemas.microsoft.com/office/powerpoint/2010/main" val="3865125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nl-BE" dirty="0"/>
          </a:p>
        </p:txBody>
      </p:sp>
    </p:spTree>
    <p:extLst>
      <p:ext uri="{BB962C8B-B14F-4D97-AF65-F5344CB8AC3E}">
        <p14:creationId xmlns:p14="http://schemas.microsoft.com/office/powerpoint/2010/main" val="2011441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re">
    <p:bg>
      <p:bgPr>
        <a:solidFill>
          <a:srgbClr val="CF192C"/>
        </a:solidFill>
        <a:effectLst/>
      </p:bgPr>
    </p:bg>
    <p:spTree>
      <p:nvGrpSpPr>
        <p:cNvPr id="1" name="Shape 9"/>
        <p:cNvGrpSpPr/>
        <p:nvPr/>
      </p:nvGrpSpPr>
      <p:grpSpPr>
        <a:xfrm>
          <a:off x="0" y="0"/>
          <a:ext cx="0" cy="0"/>
          <a:chOff x="0" y="0"/>
          <a:chExt cx="0" cy="0"/>
        </a:xfrm>
      </p:grpSpPr>
      <p:sp>
        <p:nvSpPr>
          <p:cNvPr id="10" name="Shape 10"/>
          <p:cNvSpPr/>
          <p:nvPr/>
        </p:nvSpPr>
        <p:spPr>
          <a:xfrm>
            <a:off x="390735" y="379877"/>
            <a:ext cx="8375065" cy="4383746"/>
          </a:xfrm>
          <a:custGeom>
            <a:avLst/>
            <a:gdLst>
              <a:gd name="connsiteX0" fmla="*/ 219525 w 285508"/>
              <a:gd name="connsiteY0" fmla="*/ 0 h 149667"/>
              <a:gd name="connsiteX1" fmla="*/ 13220 w 285508"/>
              <a:gd name="connsiteY1" fmla="*/ 0 h 149667"/>
              <a:gd name="connsiteX2" fmla="*/ 13220 w 285508"/>
              <a:gd name="connsiteY2" fmla="*/ 0 h 149667"/>
              <a:gd name="connsiteX3" fmla="*/ 11826 w 285508"/>
              <a:gd name="connsiteY3" fmla="*/ 61 h 149667"/>
              <a:gd name="connsiteX4" fmla="*/ 10552 w 285508"/>
              <a:gd name="connsiteY4" fmla="*/ 243 h 149667"/>
              <a:gd name="connsiteX5" fmla="*/ 9279 w 285508"/>
              <a:gd name="connsiteY5" fmla="*/ 607 h 149667"/>
              <a:gd name="connsiteX6" fmla="*/ 8066 w 285508"/>
              <a:gd name="connsiteY6" fmla="*/ 1031 h 149667"/>
              <a:gd name="connsiteX7" fmla="*/ 6914 w 285508"/>
              <a:gd name="connsiteY7" fmla="*/ 1577 h 149667"/>
              <a:gd name="connsiteX8" fmla="*/ 5822 w 285508"/>
              <a:gd name="connsiteY8" fmla="*/ 2244 h 149667"/>
              <a:gd name="connsiteX9" fmla="*/ 4791 w 285508"/>
              <a:gd name="connsiteY9" fmla="*/ 3032 h 149667"/>
              <a:gd name="connsiteX10" fmla="*/ 3881 w 285508"/>
              <a:gd name="connsiteY10" fmla="*/ 3881 h 149667"/>
              <a:gd name="connsiteX11" fmla="*/ 3032 w 285508"/>
              <a:gd name="connsiteY11" fmla="*/ 4791 h 149667"/>
              <a:gd name="connsiteX12" fmla="*/ 2244 w 285508"/>
              <a:gd name="connsiteY12" fmla="*/ 5822 h 149667"/>
              <a:gd name="connsiteX13" fmla="*/ 1577 w 285508"/>
              <a:gd name="connsiteY13" fmla="*/ 6914 h 149667"/>
              <a:gd name="connsiteX14" fmla="*/ 1031 w 285508"/>
              <a:gd name="connsiteY14" fmla="*/ 8066 h 149667"/>
              <a:gd name="connsiteX15" fmla="*/ 607 w 285508"/>
              <a:gd name="connsiteY15" fmla="*/ 9279 h 149667"/>
              <a:gd name="connsiteX16" fmla="*/ 243 w 285508"/>
              <a:gd name="connsiteY16" fmla="*/ 10552 h 149667"/>
              <a:gd name="connsiteX17" fmla="*/ 61 w 285508"/>
              <a:gd name="connsiteY17" fmla="*/ 11826 h 149667"/>
              <a:gd name="connsiteX18" fmla="*/ 0 w 285508"/>
              <a:gd name="connsiteY18" fmla="*/ 13220 h 149667"/>
              <a:gd name="connsiteX19" fmla="*/ 0 w 285508"/>
              <a:gd name="connsiteY19" fmla="*/ 136447 h 149667"/>
              <a:gd name="connsiteX20" fmla="*/ 0 w 285508"/>
              <a:gd name="connsiteY20" fmla="*/ 136447 h 149667"/>
              <a:gd name="connsiteX21" fmla="*/ 61 w 285508"/>
              <a:gd name="connsiteY21" fmla="*/ 137841 h 149667"/>
              <a:gd name="connsiteX22" fmla="*/ 243 w 285508"/>
              <a:gd name="connsiteY22" fmla="*/ 139115 h 149667"/>
              <a:gd name="connsiteX23" fmla="*/ 607 w 285508"/>
              <a:gd name="connsiteY23" fmla="*/ 140388 h 149667"/>
              <a:gd name="connsiteX24" fmla="*/ 1031 w 285508"/>
              <a:gd name="connsiteY24" fmla="*/ 141601 h 149667"/>
              <a:gd name="connsiteX25" fmla="*/ 1577 w 285508"/>
              <a:gd name="connsiteY25" fmla="*/ 142753 h 149667"/>
              <a:gd name="connsiteX26" fmla="*/ 2244 w 285508"/>
              <a:gd name="connsiteY26" fmla="*/ 143845 h 149667"/>
              <a:gd name="connsiteX27" fmla="*/ 3032 w 285508"/>
              <a:gd name="connsiteY27" fmla="*/ 144876 h 149667"/>
              <a:gd name="connsiteX28" fmla="*/ 3881 w 285508"/>
              <a:gd name="connsiteY28" fmla="*/ 145786 h 149667"/>
              <a:gd name="connsiteX29" fmla="*/ 4791 w 285508"/>
              <a:gd name="connsiteY29" fmla="*/ 146635 h 149667"/>
              <a:gd name="connsiteX30" fmla="*/ 5822 w 285508"/>
              <a:gd name="connsiteY30" fmla="*/ 147423 h 149667"/>
              <a:gd name="connsiteX31" fmla="*/ 6914 w 285508"/>
              <a:gd name="connsiteY31" fmla="*/ 148090 h 149667"/>
              <a:gd name="connsiteX32" fmla="*/ 8066 w 285508"/>
              <a:gd name="connsiteY32" fmla="*/ 148636 h 149667"/>
              <a:gd name="connsiteX33" fmla="*/ 9279 w 285508"/>
              <a:gd name="connsiteY33" fmla="*/ 149060 h 149667"/>
              <a:gd name="connsiteX34" fmla="*/ 10552 w 285508"/>
              <a:gd name="connsiteY34" fmla="*/ 149424 h 149667"/>
              <a:gd name="connsiteX35" fmla="*/ 11826 w 285508"/>
              <a:gd name="connsiteY35" fmla="*/ 149606 h 149667"/>
              <a:gd name="connsiteX36" fmla="*/ 13220 w 285508"/>
              <a:gd name="connsiteY36" fmla="*/ 149667 h 149667"/>
              <a:gd name="connsiteX37" fmla="*/ 272288 w 285508"/>
              <a:gd name="connsiteY37" fmla="*/ 149667 h 149667"/>
              <a:gd name="connsiteX38" fmla="*/ 272288 w 285508"/>
              <a:gd name="connsiteY38" fmla="*/ 149667 h 149667"/>
              <a:gd name="connsiteX39" fmla="*/ 273682 w 285508"/>
              <a:gd name="connsiteY39" fmla="*/ 149606 h 149667"/>
              <a:gd name="connsiteX40" fmla="*/ 274956 w 285508"/>
              <a:gd name="connsiteY40" fmla="*/ 149424 h 149667"/>
              <a:gd name="connsiteX41" fmla="*/ 276229 w 285508"/>
              <a:gd name="connsiteY41" fmla="*/ 149060 h 149667"/>
              <a:gd name="connsiteX42" fmla="*/ 277442 w 285508"/>
              <a:gd name="connsiteY42" fmla="*/ 148636 h 149667"/>
              <a:gd name="connsiteX43" fmla="*/ 278594 w 285508"/>
              <a:gd name="connsiteY43" fmla="*/ 148090 h 149667"/>
              <a:gd name="connsiteX44" fmla="*/ 279686 w 285508"/>
              <a:gd name="connsiteY44" fmla="*/ 147423 h 149667"/>
              <a:gd name="connsiteX45" fmla="*/ 280717 w 285508"/>
              <a:gd name="connsiteY45" fmla="*/ 146635 h 149667"/>
              <a:gd name="connsiteX46" fmla="*/ 281627 w 285508"/>
              <a:gd name="connsiteY46" fmla="*/ 145786 h 149667"/>
              <a:gd name="connsiteX47" fmla="*/ 282476 w 285508"/>
              <a:gd name="connsiteY47" fmla="*/ 144876 h 149667"/>
              <a:gd name="connsiteX48" fmla="*/ 283264 w 285508"/>
              <a:gd name="connsiteY48" fmla="*/ 143845 h 149667"/>
              <a:gd name="connsiteX49" fmla="*/ 283931 w 285508"/>
              <a:gd name="connsiteY49" fmla="*/ 142753 h 149667"/>
              <a:gd name="connsiteX50" fmla="*/ 284477 w 285508"/>
              <a:gd name="connsiteY50" fmla="*/ 141601 h 149667"/>
              <a:gd name="connsiteX51" fmla="*/ 284901 w 285508"/>
              <a:gd name="connsiteY51" fmla="*/ 140388 h 149667"/>
              <a:gd name="connsiteX52" fmla="*/ 285265 w 285508"/>
              <a:gd name="connsiteY52" fmla="*/ 139115 h 149667"/>
              <a:gd name="connsiteX53" fmla="*/ 285447 w 285508"/>
              <a:gd name="connsiteY53" fmla="*/ 137841 h 149667"/>
              <a:gd name="connsiteX54" fmla="*/ 285508 w 285508"/>
              <a:gd name="connsiteY54" fmla="*/ 136447 h 149667"/>
              <a:gd name="connsiteX55" fmla="*/ 285508 w 285508"/>
              <a:gd name="connsiteY55" fmla="*/ 32626 h 149667"/>
              <a:gd name="connsiteX0" fmla="*/ 219525 w 285936"/>
              <a:gd name="connsiteY0" fmla="*/ 0 h 149667"/>
              <a:gd name="connsiteX1" fmla="*/ 13220 w 285936"/>
              <a:gd name="connsiteY1" fmla="*/ 0 h 149667"/>
              <a:gd name="connsiteX2" fmla="*/ 13220 w 285936"/>
              <a:gd name="connsiteY2" fmla="*/ 0 h 149667"/>
              <a:gd name="connsiteX3" fmla="*/ 11826 w 285936"/>
              <a:gd name="connsiteY3" fmla="*/ 61 h 149667"/>
              <a:gd name="connsiteX4" fmla="*/ 10552 w 285936"/>
              <a:gd name="connsiteY4" fmla="*/ 243 h 149667"/>
              <a:gd name="connsiteX5" fmla="*/ 9279 w 285936"/>
              <a:gd name="connsiteY5" fmla="*/ 607 h 149667"/>
              <a:gd name="connsiteX6" fmla="*/ 8066 w 285936"/>
              <a:gd name="connsiteY6" fmla="*/ 1031 h 149667"/>
              <a:gd name="connsiteX7" fmla="*/ 6914 w 285936"/>
              <a:gd name="connsiteY7" fmla="*/ 1577 h 149667"/>
              <a:gd name="connsiteX8" fmla="*/ 5822 w 285936"/>
              <a:gd name="connsiteY8" fmla="*/ 2244 h 149667"/>
              <a:gd name="connsiteX9" fmla="*/ 4791 w 285936"/>
              <a:gd name="connsiteY9" fmla="*/ 3032 h 149667"/>
              <a:gd name="connsiteX10" fmla="*/ 3881 w 285936"/>
              <a:gd name="connsiteY10" fmla="*/ 3881 h 149667"/>
              <a:gd name="connsiteX11" fmla="*/ 3032 w 285936"/>
              <a:gd name="connsiteY11" fmla="*/ 4791 h 149667"/>
              <a:gd name="connsiteX12" fmla="*/ 2244 w 285936"/>
              <a:gd name="connsiteY12" fmla="*/ 5822 h 149667"/>
              <a:gd name="connsiteX13" fmla="*/ 1577 w 285936"/>
              <a:gd name="connsiteY13" fmla="*/ 6914 h 149667"/>
              <a:gd name="connsiteX14" fmla="*/ 1031 w 285936"/>
              <a:gd name="connsiteY14" fmla="*/ 8066 h 149667"/>
              <a:gd name="connsiteX15" fmla="*/ 607 w 285936"/>
              <a:gd name="connsiteY15" fmla="*/ 9279 h 149667"/>
              <a:gd name="connsiteX16" fmla="*/ 243 w 285936"/>
              <a:gd name="connsiteY16" fmla="*/ 10552 h 149667"/>
              <a:gd name="connsiteX17" fmla="*/ 61 w 285936"/>
              <a:gd name="connsiteY17" fmla="*/ 11826 h 149667"/>
              <a:gd name="connsiteX18" fmla="*/ 0 w 285936"/>
              <a:gd name="connsiteY18" fmla="*/ 13220 h 149667"/>
              <a:gd name="connsiteX19" fmla="*/ 0 w 285936"/>
              <a:gd name="connsiteY19" fmla="*/ 136447 h 149667"/>
              <a:gd name="connsiteX20" fmla="*/ 0 w 285936"/>
              <a:gd name="connsiteY20" fmla="*/ 136447 h 149667"/>
              <a:gd name="connsiteX21" fmla="*/ 61 w 285936"/>
              <a:gd name="connsiteY21" fmla="*/ 137841 h 149667"/>
              <a:gd name="connsiteX22" fmla="*/ 243 w 285936"/>
              <a:gd name="connsiteY22" fmla="*/ 139115 h 149667"/>
              <a:gd name="connsiteX23" fmla="*/ 607 w 285936"/>
              <a:gd name="connsiteY23" fmla="*/ 140388 h 149667"/>
              <a:gd name="connsiteX24" fmla="*/ 1031 w 285936"/>
              <a:gd name="connsiteY24" fmla="*/ 141601 h 149667"/>
              <a:gd name="connsiteX25" fmla="*/ 1577 w 285936"/>
              <a:gd name="connsiteY25" fmla="*/ 142753 h 149667"/>
              <a:gd name="connsiteX26" fmla="*/ 2244 w 285936"/>
              <a:gd name="connsiteY26" fmla="*/ 143845 h 149667"/>
              <a:gd name="connsiteX27" fmla="*/ 3032 w 285936"/>
              <a:gd name="connsiteY27" fmla="*/ 144876 h 149667"/>
              <a:gd name="connsiteX28" fmla="*/ 3881 w 285936"/>
              <a:gd name="connsiteY28" fmla="*/ 145786 h 149667"/>
              <a:gd name="connsiteX29" fmla="*/ 4791 w 285936"/>
              <a:gd name="connsiteY29" fmla="*/ 146635 h 149667"/>
              <a:gd name="connsiteX30" fmla="*/ 5822 w 285936"/>
              <a:gd name="connsiteY30" fmla="*/ 147423 h 149667"/>
              <a:gd name="connsiteX31" fmla="*/ 6914 w 285936"/>
              <a:gd name="connsiteY31" fmla="*/ 148090 h 149667"/>
              <a:gd name="connsiteX32" fmla="*/ 8066 w 285936"/>
              <a:gd name="connsiteY32" fmla="*/ 148636 h 149667"/>
              <a:gd name="connsiteX33" fmla="*/ 9279 w 285936"/>
              <a:gd name="connsiteY33" fmla="*/ 149060 h 149667"/>
              <a:gd name="connsiteX34" fmla="*/ 10552 w 285936"/>
              <a:gd name="connsiteY34" fmla="*/ 149424 h 149667"/>
              <a:gd name="connsiteX35" fmla="*/ 11826 w 285936"/>
              <a:gd name="connsiteY35" fmla="*/ 149606 h 149667"/>
              <a:gd name="connsiteX36" fmla="*/ 13220 w 285936"/>
              <a:gd name="connsiteY36" fmla="*/ 149667 h 149667"/>
              <a:gd name="connsiteX37" fmla="*/ 272288 w 285936"/>
              <a:gd name="connsiteY37" fmla="*/ 149667 h 149667"/>
              <a:gd name="connsiteX38" fmla="*/ 272288 w 285936"/>
              <a:gd name="connsiteY38" fmla="*/ 149667 h 149667"/>
              <a:gd name="connsiteX39" fmla="*/ 273682 w 285936"/>
              <a:gd name="connsiteY39" fmla="*/ 149606 h 149667"/>
              <a:gd name="connsiteX40" fmla="*/ 274956 w 285936"/>
              <a:gd name="connsiteY40" fmla="*/ 149424 h 149667"/>
              <a:gd name="connsiteX41" fmla="*/ 276229 w 285936"/>
              <a:gd name="connsiteY41" fmla="*/ 149060 h 149667"/>
              <a:gd name="connsiteX42" fmla="*/ 277442 w 285936"/>
              <a:gd name="connsiteY42" fmla="*/ 148636 h 149667"/>
              <a:gd name="connsiteX43" fmla="*/ 278594 w 285936"/>
              <a:gd name="connsiteY43" fmla="*/ 148090 h 149667"/>
              <a:gd name="connsiteX44" fmla="*/ 279686 w 285936"/>
              <a:gd name="connsiteY44" fmla="*/ 147423 h 149667"/>
              <a:gd name="connsiteX45" fmla="*/ 280717 w 285936"/>
              <a:gd name="connsiteY45" fmla="*/ 146635 h 149667"/>
              <a:gd name="connsiteX46" fmla="*/ 281627 w 285936"/>
              <a:gd name="connsiteY46" fmla="*/ 145786 h 149667"/>
              <a:gd name="connsiteX47" fmla="*/ 282476 w 285936"/>
              <a:gd name="connsiteY47" fmla="*/ 144876 h 149667"/>
              <a:gd name="connsiteX48" fmla="*/ 283264 w 285936"/>
              <a:gd name="connsiteY48" fmla="*/ 143845 h 149667"/>
              <a:gd name="connsiteX49" fmla="*/ 283931 w 285936"/>
              <a:gd name="connsiteY49" fmla="*/ 142753 h 149667"/>
              <a:gd name="connsiteX50" fmla="*/ 284477 w 285936"/>
              <a:gd name="connsiteY50" fmla="*/ 141601 h 149667"/>
              <a:gd name="connsiteX51" fmla="*/ 284901 w 285936"/>
              <a:gd name="connsiteY51" fmla="*/ 140388 h 149667"/>
              <a:gd name="connsiteX52" fmla="*/ 285265 w 285936"/>
              <a:gd name="connsiteY52" fmla="*/ 139115 h 149667"/>
              <a:gd name="connsiteX53" fmla="*/ 285447 w 285936"/>
              <a:gd name="connsiteY53" fmla="*/ 137841 h 149667"/>
              <a:gd name="connsiteX54" fmla="*/ 285508 w 285936"/>
              <a:gd name="connsiteY54" fmla="*/ 136447 h 149667"/>
              <a:gd name="connsiteX55" fmla="*/ 285936 w 285936"/>
              <a:gd name="connsiteY55" fmla="*/ 41179 h 149667"/>
              <a:gd name="connsiteX0" fmla="*/ 201136 w 285936"/>
              <a:gd name="connsiteY0" fmla="*/ 0 h 149667"/>
              <a:gd name="connsiteX1" fmla="*/ 13220 w 285936"/>
              <a:gd name="connsiteY1" fmla="*/ 0 h 149667"/>
              <a:gd name="connsiteX2" fmla="*/ 13220 w 285936"/>
              <a:gd name="connsiteY2" fmla="*/ 0 h 149667"/>
              <a:gd name="connsiteX3" fmla="*/ 11826 w 285936"/>
              <a:gd name="connsiteY3" fmla="*/ 61 h 149667"/>
              <a:gd name="connsiteX4" fmla="*/ 10552 w 285936"/>
              <a:gd name="connsiteY4" fmla="*/ 243 h 149667"/>
              <a:gd name="connsiteX5" fmla="*/ 9279 w 285936"/>
              <a:gd name="connsiteY5" fmla="*/ 607 h 149667"/>
              <a:gd name="connsiteX6" fmla="*/ 8066 w 285936"/>
              <a:gd name="connsiteY6" fmla="*/ 1031 h 149667"/>
              <a:gd name="connsiteX7" fmla="*/ 6914 w 285936"/>
              <a:gd name="connsiteY7" fmla="*/ 1577 h 149667"/>
              <a:gd name="connsiteX8" fmla="*/ 5822 w 285936"/>
              <a:gd name="connsiteY8" fmla="*/ 2244 h 149667"/>
              <a:gd name="connsiteX9" fmla="*/ 4791 w 285936"/>
              <a:gd name="connsiteY9" fmla="*/ 3032 h 149667"/>
              <a:gd name="connsiteX10" fmla="*/ 3881 w 285936"/>
              <a:gd name="connsiteY10" fmla="*/ 3881 h 149667"/>
              <a:gd name="connsiteX11" fmla="*/ 3032 w 285936"/>
              <a:gd name="connsiteY11" fmla="*/ 4791 h 149667"/>
              <a:gd name="connsiteX12" fmla="*/ 2244 w 285936"/>
              <a:gd name="connsiteY12" fmla="*/ 5822 h 149667"/>
              <a:gd name="connsiteX13" fmla="*/ 1577 w 285936"/>
              <a:gd name="connsiteY13" fmla="*/ 6914 h 149667"/>
              <a:gd name="connsiteX14" fmla="*/ 1031 w 285936"/>
              <a:gd name="connsiteY14" fmla="*/ 8066 h 149667"/>
              <a:gd name="connsiteX15" fmla="*/ 607 w 285936"/>
              <a:gd name="connsiteY15" fmla="*/ 9279 h 149667"/>
              <a:gd name="connsiteX16" fmla="*/ 243 w 285936"/>
              <a:gd name="connsiteY16" fmla="*/ 10552 h 149667"/>
              <a:gd name="connsiteX17" fmla="*/ 61 w 285936"/>
              <a:gd name="connsiteY17" fmla="*/ 11826 h 149667"/>
              <a:gd name="connsiteX18" fmla="*/ 0 w 285936"/>
              <a:gd name="connsiteY18" fmla="*/ 13220 h 149667"/>
              <a:gd name="connsiteX19" fmla="*/ 0 w 285936"/>
              <a:gd name="connsiteY19" fmla="*/ 136447 h 149667"/>
              <a:gd name="connsiteX20" fmla="*/ 0 w 285936"/>
              <a:gd name="connsiteY20" fmla="*/ 136447 h 149667"/>
              <a:gd name="connsiteX21" fmla="*/ 61 w 285936"/>
              <a:gd name="connsiteY21" fmla="*/ 137841 h 149667"/>
              <a:gd name="connsiteX22" fmla="*/ 243 w 285936"/>
              <a:gd name="connsiteY22" fmla="*/ 139115 h 149667"/>
              <a:gd name="connsiteX23" fmla="*/ 607 w 285936"/>
              <a:gd name="connsiteY23" fmla="*/ 140388 h 149667"/>
              <a:gd name="connsiteX24" fmla="*/ 1031 w 285936"/>
              <a:gd name="connsiteY24" fmla="*/ 141601 h 149667"/>
              <a:gd name="connsiteX25" fmla="*/ 1577 w 285936"/>
              <a:gd name="connsiteY25" fmla="*/ 142753 h 149667"/>
              <a:gd name="connsiteX26" fmla="*/ 2244 w 285936"/>
              <a:gd name="connsiteY26" fmla="*/ 143845 h 149667"/>
              <a:gd name="connsiteX27" fmla="*/ 3032 w 285936"/>
              <a:gd name="connsiteY27" fmla="*/ 144876 h 149667"/>
              <a:gd name="connsiteX28" fmla="*/ 3881 w 285936"/>
              <a:gd name="connsiteY28" fmla="*/ 145786 h 149667"/>
              <a:gd name="connsiteX29" fmla="*/ 4791 w 285936"/>
              <a:gd name="connsiteY29" fmla="*/ 146635 h 149667"/>
              <a:gd name="connsiteX30" fmla="*/ 5822 w 285936"/>
              <a:gd name="connsiteY30" fmla="*/ 147423 h 149667"/>
              <a:gd name="connsiteX31" fmla="*/ 6914 w 285936"/>
              <a:gd name="connsiteY31" fmla="*/ 148090 h 149667"/>
              <a:gd name="connsiteX32" fmla="*/ 8066 w 285936"/>
              <a:gd name="connsiteY32" fmla="*/ 148636 h 149667"/>
              <a:gd name="connsiteX33" fmla="*/ 9279 w 285936"/>
              <a:gd name="connsiteY33" fmla="*/ 149060 h 149667"/>
              <a:gd name="connsiteX34" fmla="*/ 10552 w 285936"/>
              <a:gd name="connsiteY34" fmla="*/ 149424 h 149667"/>
              <a:gd name="connsiteX35" fmla="*/ 11826 w 285936"/>
              <a:gd name="connsiteY35" fmla="*/ 149606 h 149667"/>
              <a:gd name="connsiteX36" fmla="*/ 13220 w 285936"/>
              <a:gd name="connsiteY36" fmla="*/ 149667 h 149667"/>
              <a:gd name="connsiteX37" fmla="*/ 272288 w 285936"/>
              <a:gd name="connsiteY37" fmla="*/ 149667 h 149667"/>
              <a:gd name="connsiteX38" fmla="*/ 272288 w 285936"/>
              <a:gd name="connsiteY38" fmla="*/ 149667 h 149667"/>
              <a:gd name="connsiteX39" fmla="*/ 273682 w 285936"/>
              <a:gd name="connsiteY39" fmla="*/ 149606 h 149667"/>
              <a:gd name="connsiteX40" fmla="*/ 274956 w 285936"/>
              <a:gd name="connsiteY40" fmla="*/ 149424 h 149667"/>
              <a:gd name="connsiteX41" fmla="*/ 276229 w 285936"/>
              <a:gd name="connsiteY41" fmla="*/ 149060 h 149667"/>
              <a:gd name="connsiteX42" fmla="*/ 277442 w 285936"/>
              <a:gd name="connsiteY42" fmla="*/ 148636 h 149667"/>
              <a:gd name="connsiteX43" fmla="*/ 278594 w 285936"/>
              <a:gd name="connsiteY43" fmla="*/ 148090 h 149667"/>
              <a:gd name="connsiteX44" fmla="*/ 279686 w 285936"/>
              <a:gd name="connsiteY44" fmla="*/ 147423 h 149667"/>
              <a:gd name="connsiteX45" fmla="*/ 280717 w 285936"/>
              <a:gd name="connsiteY45" fmla="*/ 146635 h 149667"/>
              <a:gd name="connsiteX46" fmla="*/ 281627 w 285936"/>
              <a:gd name="connsiteY46" fmla="*/ 145786 h 149667"/>
              <a:gd name="connsiteX47" fmla="*/ 282476 w 285936"/>
              <a:gd name="connsiteY47" fmla="*/ 144876 h 149667"/>
              <a:gd name="connsiteX48" fmla="*/ 283264 w 285936"/>
              <a:gd name="connsiteY48" fmla="*/ 143845 h 149667"/>
              <a:gd name="connsiteX49" fmla="*/ 283931 w 285936"/>
              <a:gd name="connsiteY49" fmla="*/ 142753 h 149667"/>
              <a:gd name="connsiteX50" fmla="*/ 284477 w 285936"/>
              <a:gd name="connsiteY50" fmla="*/ 141601 h 149667"/>
              <a:gd name="connsiteX51" fmla="*/ 284901 w 285936"/>
              <a:gd name="connsiteY51" fmla="*/ 140388 h 149667"/>
              <a:gd name="connsiteX52" fmla="*/ 285265 w 285936"/>
              <a:gd name="connsiteY52" fmla="*/ 139115 h 149667"/>
              <a:gd name="connsiteX53" fmla="*/ 285447 w 285936"/>
              <a:gd name="connsiteY53" fmla="*/ 137841 h 149667"/>
              <a:gd name="connsiteX54" fmla="*/ 285508 w 285936"/>
              <a:gd name="connsiteY54" fmla="*/ 136447 h 149667"/>
              <a:gd name="connsiteX55" fmla="*/ 285936 w 285936"/>
              <a:gd name="connsiteY55" fmla="*/ 41179 h 14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85936" h="149667" fill="none" extrusionOk="0">
                <a:moveTo>
                  <a:pt x="201136"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cubicBezTo>
                  <a:pt x="182" y="10977"/>
                  <a:pt x="122" y="11401"/>
                  <a:pt x="61" y="11826"/>
                </a:cubicBezTo>
                <a:cubicBezTo>
                  <a:pt x="41" y="12291"/>
                  <a:pt x="20" y="12755"/>
                  <a:pt x="0" y="13220"/>
                </a:cubicBezTo>
                <a:lnTo>
                  <a:pt x="0" y="136447"/>
                </a:lnTo>
                <a:lnTo>
                  <a:pt x="0" y="136447"/>
                </a:lnTo>
                <a:cubicBezTo>
                  <a:pt x="20" y="136912"/>
                  <a:pt x="41" y="137376"/>
                  <a:pt x="61" y="137841"/>
                </a:cubicBezTo>
                <a:cubicBezTo>
                  <a:pt x="122" y="138266"/>
                  <a:pt x="182" y="138690"/>
                  <a:pt x="243" y="139115"/>
                </a:cubicBez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cubicBezTo>
                  <a:pt x="285326" y="138690"/>
                  <a:pt x="285386" y="138266"/>
                  <a:pt x="285447" y="137841"/>
                </a:cubicBezTo>
                <a:cubicBezTo>
                  <a:pt x="285467" y="137376"/>
                  <a:pt x="285488" y="136912"/>
                  <a:pt x="285508" y="136447"/>
                </a:cubicBezTo>
                <a:cubicBezTo>
                  <a:pt x="285651" y="104691"/>
                  <a:pt x="285793" y="72935"/>
                  <a:pt x="285936" y="41179"/>
                </a:cubicBezTo>
              </a:path>
            </a:pathLst>
          </a:custGeom>
          <a:noFill/>
          <a:ln w="19050" cap="flat" cmpd="sng">
            <a:solidFill>
              <a:srgbClr val="FFFFFF"/>
            </a:solidFill>
            <a:prstDash val="dot"/>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11"/>
          <p:cNvSpPr txBox="1">
            <a:spLocks noGrp="1"/>
          </p:cNvSpPr>
          <p:nvPr>
            <p:ph type="ctrTitle"/>
          </p:nvPr>
        </p:nvSpPr>
        <p:spPr>
          <a:xfrm>
            <a:off x="685800" y="3287213"/>
            <a:ext cx="7772400" cy="1159800"/>
          </a:xfrm>
          <a:prstGeom prst="rect">
            <a:avLst/>
          </a:prstGeom>
        </p:spPr>
        <p:txBody>
          <a:bodyPr spcFirstLastPara="1" wrap="square" lIns="91425" tIns="91425" rIns="91425" bIns="91425" anchor="b" anchorCtr="0"/>
          <a:lstStyle>
            <a:lvl1pPr lvl="0">
              <a:spcBef>
                <a:spcPts val="0"/>
              </a:spcBef>
              <a:spcAft>
                <a:spcPts val="0"/>
              </a:spcAft>
              <a:buClr>
                <a:srgbClr val="FFFFFF"/>
              </a:buClr>
              <a:buSzPts val="6000"/>
              <a:buNone/>
              <a:defRPr sz="6000">
                <a:solidFill>
                  <a:srgbClr val="FFFFFF"/>
                </a:solidFill>
              </a:defRPr>
            </a:lvl1pPr>
            <a:lvl2pPr lvl="1">
              <a:spcBef>
                <a:spcPts val="0"/>
              </a:spcBef>
              <a:spcAft>
                <a:spcPts val="0"/>
              </a:spcAft>
              <a:buClr>
                <a:srgbClr val="FFFFFF"/>
              </a:buClr>
              <a:buSzPts val="6000"/>
              <a:buNone/>
              <a:defRPr sz="6000">
                <a:solidFill>
                  <a:srgbClr val="FFFFFF"/>
                </a:solidFill>
              </a:defRPr>
            </a:lvl2pPr>
            <a:lvl3pPr lvl="2">
              <a:spcBef>
                <a:spcPts val="0"/>
              </a:spcBef>
              <a:spcAft>
                <a:spcPts val="0"/>
              </a:spcAft>
              <a:buClr>
                <a:srgbClr val="FFFFFF"/>
              </a:buClr>
              <a:buSzPts val="6000"/>
              <a:buNone/>
              <a:defRPr sz="6000">
                <a:solidFill>
                  <a:srgbClr val="FFFFFF"/>
                </a:solidFill>
              </a:defRPr>
            </a:lvl3pPr>
            <a:lvl4pPr lvl="3">
              <a:spcBef>
                <a:spcPts val="0"/>
              </a:spcBef>
              <a:spcAft>
                <a:spcPts val="0"/>
              </a:spcAft>
              <a:buClr>
                <a:srgbClr val="FFFFFF"/>
              </a:buClr>
              <a:buSzPts val="6000"/>
              <a:buNone/>
              <a:defRPr sz="6000">
                <a:solidFill>
                  <a:srgbClr val="FFFFFF"/>
                </a:solidFill>
              </a:defRPr>
            </a:lvl4pPr>
            <a:lvl5pPr lvl="4">
              <a:spcBef>
                <a:spcPts val="0"/>
              </a:spcBef>
              <a:spcAft>
                <a:spcPts val="0"/>
              </a:spcAft>
              <a:buClr>
                <a:srgbClr val="FFFFFF"/>
              </a:buClr>
              <a:buSzPts val="6000"/>
              <a:buNone/>
              <a:defRPr sz="6000">
                <a:solidFill>
                  <a:srgbClr val="FFFFFF"/>
                </a:solidFill>
              </a:defRPr>
            </a:lvl5pPr>
            <a:lvl6pPr lvl="5">
              <a:spcBef>
                <a:spcPts val="0"/>
              </a:spcBef>
              <a:spcAft>
                <a:spcPts val="0"/>
              </a:spcAft>
              <a:buClr>
                <a:srgbClr val="FFFFFF"/>
              </a:buClr>
              <a:buSzPts val="6000"/>
              <a:buNone/>
              <a:defRPr sz="6000">
                <a:solidFill>
                  <a:srgbClr val="FFFFFF"/>
                </a:solidFill>
              </a:defRPr>
            </a:lvl6pPr>
            <a:lvl7pPr lvl="6">
              <a:spcBef>
                <a:spcPts val="0"/>
              </a:spcBef>
              <a:spcAft>
                <a:spcPts val="0"/>
              </a:spcAft>
              <a:buClr>
                <a:srgbClr val="FFFFFF"/>
              </a:buClr>
              <a:buSzPts val="6000"/>
              <a:buNone/>
              <a:defRPr sz="6000">
                <a:solidFill>
                  <a:srgbClr val="FFFFFF"/>
                </a:solidFill>
              </a:defRPr>
            </a:lvl7pPr>
            <a:lvl8pPr lvl="7">
              <a:spcBef>
                <a:spcPts val="0"/>
              </a:spcBef>
              <a:spcAft>
                <a:spcPts val="0"/>
              </a:spcAft>
              <a:buClr>
                <a:srgbClr val="FFFFFF"/>
              </a:buClr>
              <a:buSzPts val="6000"/>
              <a:buNone/>
              <a:defRPr sz="6000">
                <a:solidFill>
                  <a:srgbClr val="FFFFFF"/>
                </a:solidFill>
              </a:defRPr>
            </a:lvl8pPr>
            <a:lvl9pPr lvl="8">
              <a:spcBef>
                <a:spcPts val="0"/>
              </a:spcBef>
              <a:spcAft>
                <a:spcPts val="0"/>
              </a:spcAft>
              <a:buClr>
                <a:srgbClr val="FFFFFF"/>
              </a:buClr>
              <a:buSzPts val="6000"/>
              <a:buNone/>
              <a:defRPr sz="6000">
                <a:solidFill>
                  <a:srgbClr val="FFFFFF"/>
                </a:solidFill>
              </a:defRPr>
            </a:lvl9pPr>
          </a:lstStyle>
          <a:p>
            <a:endParaRPr dirty="0"/>
          </a:p>
        </p:txBody>
      </p:sp>
    </p:spTree>
  </p:cSld>
  <p:clrMapOvr>
    <a:masterClrMapping/>
  </p:clrMapOvr>
  <p:transition spd="slow">
    <p:push di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ubtitel">
    <p:bg>
      <p:bgPr>
        <a:solidFill>
          <a:srgbClr val="CF192C"/>
        </a:solidFill>
        <a:effectLst/>
      </p:bgPr>
    </p:bg>
    <p:spTree>
      <p:nvGrpSpPr>
        <p:cNvPr id="1" name="Shape 12"/>
        <p:cNvGrpSpPr/>
        <p:nvPr/>
      </p:nvGrpSpPr>
      <p:grpSpPr>
        <a:xfrm>
          <a:off x="0" y="0"/>
          <a:ext cx="0" cy="0"/>
          <a:chOff x="0" y="0"/>
          <a:chExt cx="0" cy="0"/>
        </a:xfrm>
      </p:grpSpPr>
      <p:sp>
        <p:nvSpPr>
          <p:cNvPr id="13" name="Shape 13"/>
          <p:cNvSpPr/>
          <p:nvPr/>
        </p:nvSpPr>
        <p:spPr>
          <a:xfrm>
            <a:off x="390735" y="379877"/>
            <a:ext cx="8362529" cy="4383746"/>
          </a:xfrm>
          <a:custGeom>
            <a:avLst/>
            <a:gdLst/>
            <a:ahLst/>
            <a:cxnLst/>
            <a:rect l="0" t="0" r="0" b="0"/>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bg1"/>
            </a:solidFill>
            <a:prstDash val="dot"/>
            <a:round/>
            <a:headEnd type="none" w="med" len="med"/>
            <a:tailEnd type="none" w="med" len="med"/>
          </a:ln>
        </p:spPr>
        <p:txBody>
          <a:bodyPr spcFirstLastPara="1" wrap="square" lIns="91425" tIns="91425" rIns="91425" bIns="91425" anchor="ctr" anchorCtr="0">
            <a:noAutofit/>
          </a:bodyPr>
          <a:lstStyle/>
          <a:p>
            <a:endParaRPr/>
          </a:p>
        </p:txBody>
      </p:sp>
      <p:sp>
        <p:nvSpPr>
          <p:cNvPr id="14" name="Shape 14"/>
          <p:cNvSpPr txBox="1">
            <a:spLocks noGrp="1"/>
          </p:cNvSpPr>
          <p:nvPr>
            <p:ph type="ctrTitle"/>
          </p:nvPr>
        </p:nvSpPr>
        <p:spPr>
          <a:xfrm>
            <a:off x="685800" y="3603823"/>
            <a:ext cx="7788349" cy="1159800"/>
          </a:xfrm>
          <a:prstGeom prst="rect">
            <a:avLst/>
          </a:prstGeom>
        </p:spPr>
        <p:txBody>
          <a:bodyPr spcFirstLastPara="1" wrap="square" lIns="0" tIns="91425" rIns="91425" bIns="91425" anchor="t" anchorCtr="0"/>
          <a:lstStyle>
            <a:lvl1pPr lvl="0" rtl="0">
              <a:spcBef>
                <a:spcPts val="0"/>
              </a:spcBef>
              <a:spcAft>
                <a:spcPts val="0"/>
              </a:spcAft>
              <a:buSzPts val="4800"/>
              <a:buNone/>
              <a:defRPr sz="4800">
                <a:solidFill>
                  <a:schemeClr val="bg1"/>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dirty="0"/>
          </a:p>
        </p:txBody>
      </p:sp>
    </p:spTree>
    <p:extLst>
      <p:ext uri="{BB962C8B-B14F-4D97-AF65-F5344CB8AC3E}">
        <p14:creationId xmlns:p14="http://schemas.microsoft.com/office/powerpoint/2010/main" val="2616156085"/>
      </p:ext>
    </p:extLst>
  </p:cSld>
  <p:clrMapOvr>
    <a:masterClrMapping/>
  </p:clrMapOvr>
  <p:transition spd="slow">
    <p:push dir="u"/>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 1 kolom">
    <p:spTree>
      <p:nvGrpSpPr>
        <p:cNvPr id="1" name="Shape 26"/>
        <p:cNvGrpSpPr/>
        <p:nvPr/>
      </p:nvGrpSpPr>
      <p:grpSpPr>
        <a:xfrm>
          <a:off x="0" y="0"/>
          <a:ext cx="0" cy="0"/>
          <a:chOff x="0" y="0"/>
          <a:chExt cx="0" cy="0"/>
        </a:xfrm>
      </p:grpSpPr>
      <p:sp>
        <p:nvSpPr>
          <p:cNvPr id="27" name="Shape 27"/>
          <p:cNvSpPr/>
          <p:nvPr/>
        </p:nvSpPr>
        <p:spPr>
          <a:xfrm>
            <a:off x="390735" y="379877"/>
            <a:ext cx="8362529" cy="4383746"/>
          </a:xfrm>
          <a:custGeom>
            <a:avLst/>
            <a:gdLst/>
            <a:ahLst/>
            <a:cxnLst/>
            <a:rect l="0" t="0" r="0" b="0"/>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CF192C"/>
            </a:solidFill>
            <a:prstDash val="dot"/>
            <a:round/>
            <a:headEnd type="none" w="med" len="med"/>
            <a:tailEnd type="none" w="med" len="med"/>
          </a:ln>
        </p:spPr>
        <p:txBody>
          <a:bodyPr spcFirstLastPara="1" wrap="square" lIns="91425" tIns="91425" rIns="91425" bIns="91425" anchor="ctr" anchorCtr="0">
            <a:noAutofit/>
          </a:bodyPr>
          <a:lstStyle/>
          <a:p>
            <a:endParaRPr/>
          </a:p>
        </p:txBody>
      </p:sp>
      <p:sp>
        <p:nvSpPr>
          <p:cNvPr id="28" name="Shape 28"/>
          <p:cNvSpPr txBox="1">
            <a:spLocks noGrp="1"/>
          </p:cNvSpPr>
          <p:nvPr>
            <p:ph type="title"/>
          </p:nvPr>
        </p:nvSpPr>
        <p:spPr>
          <a:xfrm>
            <a:off x="922000" y="553572"/>
            <a:ext cx="7520250" cy="857400"/>
          </a:xfrm>
          <a:prstGeom prst="rect">
            <a:avLst/>
          </a:prstGeom>
        </p:spPr>
        <p:txBody>
          <a:bodyPr spcFirstLastPara="1" wrap="square" lIns="0" tIns="91425" rIns="91425" bIns="91425" anchor="t" anchorCtr="0"/>
          <a:lstStyle>
            <a:lvl1pPr lvl="0">
              <a:spcBef>
                <a:spcPts val="0"/>
              </a:spcBef>
              <a:spcAft>
                <a:spcPts val="0"/>
              </a:spcAft>
              <a:buSzPts val="5800"/>
              <a:buNone/>
              <a:defRPr sz="5000"/>
            </a:lvl1pPr>
            <a:lvl2pPr lvl="1">
              <a:spcBef>
                <a:spcPts val="0"/>
              </a:spcBef>
              <a:spcAft>
                <a:spcPts val="0"/>
              </a:spcAft>
              <a:buSzPts val="5800"/>
              <a:buNone/>
              <a:defRPr/>
            </a:lvl2pPr>
            <a:lvl3pPr lvl="2">
              <a:spcBef>
                <a:spcPts val="0"/>
              </a:spcBef>
              <a:spcAft>
                <a:spcPts val="0"/>
              </a:spcAft>
              <a:buSzPts val="5800"/>
              <a:buNone/>
              <a:defRPr/>
            </a:lvl3pPr>
            <a:lvl4pPr lvl="3">
              <a:spcBef>
                <a:spcPts val="0"/>
              </a:spcBef>
              <a:spcAft>
                <a:spcPts val="0"/>
              </a:spcAft>
              <a:buSzPts val="5800"/>
              <a:buNone/>
              <a:defRPr/>
            </a:lvl4pPr>
            <a:lvl5pPr lvl="4">
              <a:spcBef>
                <a:spcPts val="0"/>
              </a:spcBef>
              <a:spcAft>
                <a:spcPts val="0"/>
              </a:spcAft>
              <a:buSzPts val="5800"/>
              <a:buNone/>
              <a:defRPr/>
            </a:lvl5pPr>
            <a:lvl6pPr lvl="5">
              <a:spcBef>
                <a:spcPts val="0"/>
              </a:spcBef>
              <a:spcAft>
                <a:spcPts val="0"/>
              </a:spcAft>
              <a:buSzPts val="5800"/>
              <a:buNone/>
              <a:defRPr/>
            </a:lvl6pPr>
            <a:lvl7pPr lvl="6">
              <a:spcBef>
                <a:spcPts val="0"/>
              </a:spcBef>
              <a:spcAft>
                <a:spcPts val="0"/>
              </a:spcAft>
              <a:buSzPts val="5800"/>
              <a:buNone/>
              <a:defRPr/>
            </a:lvl7pPr>
            <a:lvl8pPr lvl="7">
              <a:spcBef>
                <a:spcPts val="0"/>
              </a:spcBef>
              <a:spcAft>
                <a:spcPts val="0"/>
              </a:spcAft>
              <a:buSzPts val="5800"/>
              <a:buNone/>
              <a:defRPr/>
            </a:lvl8pPr>
            <a:lvl9pPr lvl="8">
              <a:spcBef>
                <a:spcPts val="0"/>
              </a:spcBef>
              <a:spcAft>
                <a:spcPts val="0"/>
              </a:spcAft>
              <a:buSzPts val="5800"/>
              <a:buNone/>
              <a:defRPr/>
            </a:lvl9pPr>
          </a:lstStyle>
          <a:p>
            <a:endParaRPr dirty="0"/>
          </a:p>
        </p:txBody>
      </p:sp>
      <p:sp>
        <p:nvSpPr>
          <p:cNvPr id="29" name="Shape 29"/>
          <p:cNvSpPr txBox="1">
            <a:spLocks noGrp="1"/>
          </p:cNvSpPr>
          <p:nvPr>
            <p:ph type="body" idx="1"/>
          </p:nvPr>
        </p:nvSpPr>
        <p:spPr>
          <a:xfrm>
            <a:off x="921999" y="1584667"/>
            <a:ext cx="7520251" cy="3027600"/>
          </a:xfrm>
          <a:prstGeom prst="rect">
            <a:avLst/>
          </a:prstGeom>
        </p:spPr>
        <p:txBody>
          <a:bodyPr spcFirstLastPara="1" wrap="square" lIns="0" tIns="91425" rIns="91425" bIns="91425" anchor="t" anchorCtr="0"/>
          <a:lstStyle>
            <a:lvl1pPr marL="180000" lvl="0" indent="-180000">
              <a:spcBef>
                <a:spcPts val="600"/>
              </a:spcBef>
              <a:spcAft>
                <a:spcPts val="0"/>
              </a:spcAft>
              <a:buClr>
                <a:srgbClr val="CF192C"/>
              </a:buClr>
              <a:buSzPct val="900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dirty="0"/>
          </a:p>
        </p:txBody>
      </p:sp>
      <p:pic>
        <p:nvPicPr>
          <p:cNvPr id="8" name="Afbeelding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680000"/>
            <a:ext cx="308566" cy="308566"/>
          </a:xfrm>
          <a:prstGeom prst="rect">
            <a:avLst/>
          </a:prstGeom>
        </p:spPr>
      </p:pic>
    </p:spTree>
    <p:extLst>
      <p:ext uri="{BB962C8B-B14F-4D97-AF65-F5344CB8AC3E}">
        <p14:creationId xmlns:p14="http://schemas.microsoft.com/office/powerpoint/2010/main" val="3729800096"/>
      </p:ext>
    </p:extLst>
  </p:cSld>
  <p:clrMapOvr>
    <a:masterClrMapping/>
  </p:clrMapOvr>
  <p:transition spd="slow">
    <p:push dir="u"/>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el + 1 kolom (veel tekst)">
    <p:spTree>
      <p:nvGrpSpPr>
        <p:cNvPr id="1" name="Shape 21"/>
        <p:cNvGrpSpPr/>
        <p:nvPr/>
      </p:nvGrpSpPr>
      <p:grpSpPr>
        <a:xfrm>
          <a:off x="0" y="0"/>
          <a:ext cx="0" cy="0"/>
          <a:chOff x="0" y="0"/>
          <a:chExt cx="0" cy="0"/>
        </a:xfrm>
      </p:grpSpPr>
      <p:sp>
        <p:nvSpPr>
          <p:cNvPr id="23" name="Shape 23"/>
          <p:cNvSpPr txBox="1">
            <a:spLocks noGrp="1"/>
          </p:cNvSpPr>
          <p:nvPr>
            <p:ph type="title"/>
          </p:nvPr>
        </p:nvSpPr>
        <p:spPr>
          <a:xfrm>
            <a:off x="462013" y="541376"/>
            <a:ext cx="8279999" cy="857400"/>
          </a:xfrm>
          <a:prstGeom prst="rect">
            <a:avLst/>
          </a:prstGeom>
        </p:spPr>
        <p:txBody>
          <a:bodyPr spcFirstLastPara="1" wrap="square" lIns="0" tIns="91425" rIns="91425" bIns="91425" anchor="t" anchorCtr="0"/>
          <a:lstStyle>
            <a:lvl1pPr lvl="0">
              <a:spcBef>
                <a:spcPts val="0"/>
              </a:spcBef>
              <a:spcAft>
                <a:spcPts val="0"/>
              </a:spcAft>
              <a:buSzPts val="5800"/>
              <a:buNone/>
              <a:defRPr sz="4400"/>
            </a:lvl1pPr>
            <a:lvl2pPr lvl="1">
              <a:spcBef>
                <a:spcPts val="0"/>
              </a:spcBef>
              <a:spcAft>
                <a:spcPts val="0"/>
              </a:spcAft>
              <a:buSzPts val="5800"/>
              <a:buNone/>
              <a:defRPr/>
            </a:lvl2pPr>
            <a:lvl3pPr lvl="2">
              <a:spcBef>
                <a:spcPts val="0"/>
              </a:spcBef>
              <a:spcAft>
                <a:spcPts val="0"/>
              </a:spcAft>
              <a:buSzPts val="5800"/>
              <a:buNone/>
              <a:defRPr/>
            </a:lvl3pPr>
            <a:lvl4pPr lvl="3">
              <a:spcBef>
                <a:spcPts val="0"/>
              </a:spcBef>
              <a:spcAft>
                <a:spcPts val="0"/>
              </a:spcAft>
              <a:buSzPts val="5800"/>
              <a:buNone/>
              <a:defRPr/>
            </a:lvl4pPr>
            <a:lvl5pPr lvl="4">
              <a:spcBef>
                <a:spcPts val="0"/>
              </a:spcBef>
              <a:spcAft>
                <a:spcPts val="0"/>
              </a:spcAft>
              <a:buSzPts val="5800"/>
              <a:buNone/>
              <a:defRPr/>
            </a:lvl5pPr>
            <a:lvl6pPr lvl="5">
              <a:spcBef>
                <a:spcPts val="0"/>
              </a:spcBef>
              <a:spcAft>
                <a:spcPts val="0"/>
              </a:spcAft>
              <a:buSzPts val="5800"/>
              <a:buNone/>
              <a:defRPr/>
            </a:lvl6pPr>
            <a:lvl7pPr lvl="6">
              <a:spcBef>
                <a:spcPts val="0"/>
              </a:spcBef>
              <a:spcAft>
                <a:spcPts val="0"/>
              </a:spcAft>
              <a:buSzPts val="5800"/>
              <a:buNone/>
              <a:defRPr/>
            </a:lvl7pPr>
            <a:lvl8pPr lvl="7">
              <a:spcBef>
                <a:spcPts val="0"/>
              </a:spcBef>
              <a:spcAft>
                <a:spcPts val="0"/>
              </a:spcAft>
              <a:buSzPts val="5800"/>
              <a:buNone/>
              <a:defRPr/>
            </a:lvl8pPr>
            <a:lvl9pPr lvl="8">
              <a:spcBef>
                <a:spcPts val="0"/>
              </a:spcBef>
              <a:spcAft>
                <a:spcPts val="0"/>
              </a:spcAft>
              <a:buSzPts val="5800"/>
              <a:buNone/>
              <a:defRPr/>
            </a:lvl9pPr>
          </a:lstStyle>
          <a:p>
            <a:endParaRPr dirty="0"/>
          </a:p>
        </p:txBody>
      </p:sp>
      <p:sp>
        <p:nvSpPr>
          <p:cNvPr id="24" name="Shape 24"/>
          <p:cNvSpPr txBox="1">
            <a:spLocks noGrp="1"/>
          </p:cNvSpPr>
          <p:nvPr>
            <p:ph type="body" idx="1"/>
          </p:nvPr>
        </p:nvSpPr>
        <p:spPr>
          <a:xfrm>
            <a:off x="462013" y="1560275"/>
            <a:ext cx="8279999" cy="2366100"/>
          </a:xfrm>
          <a:prstGeom prst="rect">
            <a:avLst/>
          </a:prstGeom>
        </p:spPr>
        <p:txBody>
          <a:bodyPr spcFirstLastPara="1" wrap="square" lIns="0" tIns="91425" rIns="91425" bIns="91425" anchor="t" anchorCtr="0"/>
          <a:lstStyle>
            <a:lvl1pPr marL="180000" lvl="0" indent="-180000">
              <a:spcBef>
                <a:spcPts val="600"/>
              </a:spcBef>
              <a:spcAft>
                <a:spcPts val="0"/>
              </a:spcAft>
              <a:buClr>
                <a:srgbClr val="CF192C"/>
              </a:buClr>
              <a:buSzPct val="90000"/>
              <a:buChar char="●"/>
              <a:defRPr sz="1800" b="0" i="0" u="none" strike="noStrike" cap="none" dirty="0">
                <a:solidFill>
                  <a:srgbClr val="666666"/>
                </a:solidFill>
                <a:latin typeface="Raleway Light"/>
                <a:ea typeface="Raleway Light"/>
                <a:cs typeface="Raleway Light"/>
                <a:sym typeface="Raleway Light"/>
              </a:defRPr>
            </a:lvl1pPr>
            <a:lvl2pPr marL="914400" lvl="1" indent="-342900">
              <a:spcBef>
                <a:spcPts val="0"/>
              </a:spcBef>
              <a:spcAft>
                <a:spcPts val="0"/>
              </a:spcAft>
              <a:buClr>
                <a:srgbClr val="FFB600"/>
              </a:buClr>
              <a:buSzPts val="1800"/>
              <a:buChar char="○"/>
              <a:defRPr/>
            </a:lvl2pPr>
            <a:lvl3pPr marL="1371600" lvl="2" indent="-342900">
              <a:spcBef>
                <a:spcPts val="0"/>
              </a:spcBef>
              <a:spcAft>
                <a:spcPts val="0"/>
              </a:spcAft>
              <a:buClr>
                <a:srgbClr val="FFB600"/>
              </a:buClr>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dirty="0"/>
          </a:p>
        </p:txBody>
      </p:sp>
      <p:cxnSp>
        <p:nvCxnSpPr>
          <p:cNvPr id="3" name="Rechte verbindingslijn 2"/>
          <p:cNvCxnSpPr/>
          <p:nvPr userDrawn="1"/>
        </p:nvCxnSpPr>
        <p:spPr>
          <a:xfrm>
            <a:off x="462013" y="4526502"/>
            <a:ext cx="8280000" cy="0"/>
          </a:xfrm>
          <a:prstGeom prst="line">
            <a:avLst/>
          </a:prstGeom>
          <a:noFill/>
          <a:ln w="19050" cap="flat" cmpd="sng">
            <a:solidFill>
              <a:srgbClr val="CF192C"/>
            </a:solidFill>
            <a:prstDash val="dot"/>
            <a:round/>
            <a:headEnd type="none" w="med" len="med"/>
            <a:tailEnd type="none" w="med" len="med"/>
          </a:ln>
        </p:spPr>
      </p:cxnSp>
      <p:pic>
        <p:nvPicPr>
          <p:cNvPr id="10" name="Afbeelding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680000"/>
            <a:ext cx="308566" cy="308566"/>
          </a:xfrm>
          <a:prstGeom prst="rect">
            <a:avLst/>
          </a:prstGeom>
        </p:spPr>
      </p:pic>
    </p:spTree>
    <p:extLst>
      <p:ext uri="{BB962C8B-B14F-4D97-AF65-F5344CB8AC3E}">
        <p14:creationId xmlns:p14="http://schemas.microsoft.com/office/powerpoint/2010/main" val="4222896233"/>
      </p:ext>
    </p:extLst>
  </p:cSld>
  <p:clrMapOvr>
    <a:masterClrMapping/>
  </p:clrMapOvr>
  <p:transition spd="slow">
    <p:push dir="u"/>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680000"/>
            <a:ext cx="308566" cy="308566"/>
          </a:xfrm>
          <a:prstGeom prst="rect">
            <a:avLst/>
          </a:prstGeom>
        </p:spPr>
      </p:pic>
    </p:spTree>
    <p:extLst>
      <p:ext uri="{BB962C8B-B14F-4D97-AF65-F5344CB8AC3E}">
        <p14:creationId xmlns:p14="http://schemas.microsoft.com/office/powerpoint/2010/main" val="2508542573"/>
      </p:ext>
    </p:extLst>
  </p:cSld>
  <p:clrMapOvr>
    <a:masterClrMapping/>
  </p:clrMapOvr>
  <p:transition spd="slow">
    <p:push dir="u"/>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Blanco gekleurd">
    <p:bg>
      <p:bgPr>
        <a:solidFill>
          <a:srgbClr val="CF192C"/>
        </a:solidFill>
        <a:effectLst/>
      </p:bgPr>
    </p:bg>
    <p:spTree>
      <p:nvGrpSpPr>
        <p:cNvPr id="1" name="Shape 50"/>
        <p:cNvGrpSpPr/>
        <p:nvPr/>
      </p:nvGrpSpPr>
      <p:grpSpPr>
        <a:xfrm>
          <a:off x="0" y="0"/>
          <a:ext cx="0" cy="0"/>
          <a:chOff x="0" y="0"/>
          <a:chExt cx="0" cy="0"/>
        </a:xfrm>
      </p:grpSpPr>
      <p:sp>
        <p:nvSpPr>
          <p:cNvPr id="52" name="Shape 52"/>
          <p:cNvSpPr/>
          <p:nvPr/>
        </p:nvSpPr>
        <p:spPr>
          <a:xfrm>
            <a:off x="390735" y="379877"/>
            <a:ext cx="8362529" cy="4383746"/>
          </a:xfrm>
          <a:custGeom>
            <a:avLst/>
            <a:gdLst/>
            <a:ahLst/>
            <a:cxnLst/>
            <a:rect l="0" t="0" r="0" b="0"/>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FFFFFF"/>
            </a:solidFill>
            <a:prstDash val="dot"/>
            <a:round/>
            <a:headEnd type="none" w="med" len="med"/>
            <a:tailEnd type="none" w="med" len="med"/>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386280283"/>
      </p:ext>
    </p:extLst>
  </p:cSld>
  <p:clrMapOvr>
    <a:masterClrMapping/>
  </p:clrMapOvr>
  <p:transition spd="slow">
    <p:push dir="u"/>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p:bg>
      <p:bgPr>
        <a:solidFill>
          <a:srgbClr val="CF192C"/>
        </a:solidFill>
        <a:effectLst/>
      </p:bgPr>
    </p:bg>
    <p:spTree>
      <p:nvGrpSpPr>
        <p:cNvPr id="1" name="Shape 50"/>
        <p:cNvGrpSpPr/>
        <p:nvPr/>
      </p:nvGrpSpPr>
      <p:grpSpPr>
        <a:xfrm>
          <a:off x="0" y="0"/>
          <a:ext cx="0" cy="0"/>
          <a:chOff x="0" y="0"/>
          <a:chExt cx="0" cy="0"/>
        </a:xfrm>
      </p:grpSpPr>
      <p:sp>
        <p:nvSpPr>
          <p:cNvPr id="3" name="Shape 17"/>
          <p:cNvSpPr/>
          <p:nvPr userDrawn="1"/>
        </p:nvSpPr>
        <p:spPr>
          <a:xfrm flipH="1">
            <a:off x="390735" y="379877"/>
            <a:ext cx="8362529" cy="4383746"/>
          </a:xfrm>
          <a:custGeom>
            <a:avLst/>
            <a:gdLst/>
            <a:ahLst/>
            <a:cxnLst/>
            <a:rect l="0" t="0" r="0" b="0"/>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bg1"/>
            </a:solidFill>
            <a:prstDash val="dot"/>
            <a:round/>
            <a:headEnd type="none" w="med" len="med"/>
            <a:tailEnd type="none" w="med" len="med"/>
          </a:ln>
        </p:spPr>
        <p:txBody>
          <a:bodyPr spcFirstLastPara="1" wrap="square" lIns="91425" tIns="91425" rIns="91425" bIns="91425" anchor="ctr" anchorCtr="0">
            <a:noAutofit/>
          </a:bodyPr>
          <a:lstStyle/>
          <a:p>
            <a:endParaRPr/>
          </a:p>
        </p:txBody>
      </p:sp>
      <p:sp>
        <p:nvSpPr>
          <p:cNvPr id="4" name="Shape 18"/>
          <p:cNvSpPr txBox="1">
            <a:spLocks noGrp="1"/>
          </p:cNvSpPr>
          <p:nvPr>
            <p:ph type="body" idx="1"/>
          </p:nvPr>
        </p:nvSpPr>
        <p:spPr>
          <a:xfrm>
            <a:off x="1757200" y="2161800"/>
            <a:ext cx="5629800" cy="819900"/>
          </a:xfrm>
          <a:prstGeom prst="rect">
            <a:avLst/>
          </a:prstGeom>
        </p:spPr>
        <p:txBody>
          <a:bodyPr spcFirstLastPara="1" wrap="square" lIns="91425" tIns="91425" rIns="91425" bIns="91425" anchor="ctr" anchorCtr="0"/>
          <a:lstStyle>
            <a:lvl1pPr marL="38100" lvl="0" indent="0" algn="ctr" rtl="0">
              <a:spcBef>
                <a:spcPts val="600"/>
              </a:spcBef>
              <a:spcAft>
                <a:spcPts val="0"/>
              </a:spcAft>
              <a:buClr>
                <a:srgbClr val="434343"/>
              </a:buClr>
              <a:buSzPts val="3000"/>
              <a:buFontTx/>
              <a:buNone/>
              <a:defRPr sz="3000" i="1">
                <a:solidFill>
                  <a:schemeClr val="bg1"/>
                </a:solidFill>
              </a:defRPr>
            </a:lvl1pPr>
            <a:lvl2pPr marL="914400" lvl="1" indent="-419100" algn="ctr" rtl="0">
              <a:spcBef>
                <a:spcPts val="0"/>
              </a:spcBef>
              <a:spcAft>
                <a:spcPts val="0"/>
              </a:spcAft>
              <a:buClr>
                <a:srgbClr val="434343"/>
              </a:buClr>
              <a:buSzPts val="3000"/>
              <a:buChar char="○"/>
              <a:defRPr sz="3000" i="1">
                <a:solidFill>
                  <a:srgbClr val="434343"/>
                </a:solidFill>
              </a:defRPr>
            </a:lvl2pPr>
            <a:lvl3pPr marL="1371600" lvl="2" indent="-419100" algn="ctr" rtl="0">
              <a:spcBef>
                <a:spcPts val="0"/>
              </a:spcBef>
              <a:spcAft>
                <a:spcPts val="0"/>
              </a:spcAft>
              <a:buClr>
                <a:srgbClr val="434343"/>
              </a:buClr>
              <a:buSzPts val="3000"/>
              <a:buChar char="■"/>
              <a:defRPr sz="3000" i="1">
                <a:solidFill>
                  <a:srgbClr val="434343"/>
                </a:solidFill>
              </a:defRPr>
            </a:lvl3pPr>
            <a:lvl4pPr marL="1828800" lvl="3" indent="-419100" algn="ctr" rtl="0">
              <a:spcBef>
                <a:spcPts val="0"/>
              </a:spcBef>
              <a:spcAft>
                <a:spcPts val="0"/>
              </a:spcAft>
              <a:buClr>
                <a:srgbClr val="434343"/>
              </a:buClr>
              <a:buSzPts val="3000"/>
              <a:buChar char="●"/>
              <a:defRPr sz="3000" i="1">
                <a:solidFill>
                  <a:srgbClr val="434343"/>
                </a:solidFill>
              </a:defRPr>
            </a:lvl4pPr>
            <a:lvl5pPr marL="2286000" lvl="4" indent="-419100" algn="ctr" rtl="0">
              <a:spcBef>
                <a:spcPts val="0"/>
              </a:spcBef>
              <a:spcAft>
                <a:spcPts val="0"/>
              </a:spcAft>
              <a:buClr>
                <a:srgbClr val="434343"/>
              </a:buClr>
              <a:buSzPts val="3000"/>
              <a:buChar char="○"/>
              <a:defRPr sz="3000" i="1">
                <a:solidFill>
                  <a:srgbClr val="434343"/>
                </a:solidFill>
              </a:defRPr>
            </a:lvl5pPr>
            <a:lvl6pPr marL="2743200" lvl="5" indent="-419100" algn="ctr" rtl="0">
              <a:spcBef>
                <a:spcPts val="0"/>
              </a:spcBef>
              <a:spcAft>
                <a:spcPts val="0"/>
              </a:spcAft>
              <a:buClr>
                <a:srgbClr val="434343"/>
              </a:buClr>
              <a:buSzPts val="3000"/>
              <a:buChar char="■"/>
              <a:defRPr sz="3000" i="1">
                <a:solidFill>
                  <a:srgbClr val="434343"/>
                </a:solidFill>
              </a:defRPr>
            </a:lvl6pPr>
            <a:lvl7pPr marL="3200400" lvl="6" indent="-419100" algn="ctr" rtl="0">
              <a:spcBef>
                <a:spcPts val="0"/>
              </a:spcBef>
              <a:spcAft>
                <a:spcPts val="0"/>
              </a:spcAft>
              <a:buClr>
                <a:srgbClr val="434343"/>
              </a:buClr>
              <a:buSzPts val="3000"/>
              <a:buChar char="●"/>
              <a:defRPr sz="3000" i="1">
                <a:solidFill>
                  <a:srgbClr val="434343"/>
                </a:solidFill>
              </a:defRPr>
            </a:lvl7pPr>
            <a:lvl8pPr marL="3657600" lvl="7" indent="-419100" algn="ctr" rtl="0">
              <a:spcBef>
                <a:spcPts val="0"/>
              </a:spcBef>
              <a:spcAft>
                <a:spcPts val="0"/>
              </a:spcAft>
              <a:buClr>
                <a:srgbClr val="434343"/>
              </a:buClr>
              <a:buSzPts val="3000"/>
              <a:buChar char="○"/>
              <a:defRPr sz="3000" i="1">
                <a:solidFill>
                  <a:srgbClr val="434343"/>
                </a:solidFill>
              </a:defRPr>
            </a:lvl8pPr>
            <a:lvl9pPr marL="4114800" lvl="8" indent="-419100" algn="ctr">
              <a:spcBef>
                <a:spcPts val="0"/>
              </a:spcBef>
              <a:spcAft>
                <a:spcPts val="0"/>
              </a:spcAft>
              <a:buClr>
                <a:srgbClr val="434343"/>
              </a:buClr>
              <a:buSzPts val="3000"/>
              <a:buChar char="■"/>
              <a:defRPr sz="3000" i="1">
                <a:solidFill>
                  <a:srgbClr val="434343"/>
                </a:solidFill>
              </a:defRPr>
            </a:lvl9pPr>
          </a:lstStyle>
          <a:p>
            <a:endParaRPr dirty="0"/>
          </a:p>
        </p:txBody>
      </p:sp>
      <p:sp>
        <p:nvSpPr>
          <p:cNvPr id="5" name="Shape 19"/>
          <p:cNvSpPr txBox="1"/>
          <p:nvPr userDrawn="1"/>
        </p:nvSpPr>
        <p:spPr>
          <a:xfrm>
            <a:off x="205550" y="75075"/>
            <a:ext cx="799500" cy="653700"/>
          </a:xfrm>
          <a:prstGeom prst="rect">
            <a:avLst/>
          </a:prstGeom>
          <a:noFill/>
          <a:ln>
            <a:noFill/>
          </a:ln>
        </p:spPr>
        <p:txBody>
          <a:bodyPr spcFirstLastPara="1" wrap="square" lIns="91425" tIns="91425" rIns="91425" bIns="91425" anchor="t" anchorCtr="0">
            <a:noAutofit/>
          </a:bodyPr>
          <a:lstStyle/>
          <a:p>
            <a:pPr algn="ctr"/>
            <a:r>
              <a:rPr lang="en" sz="12000" b="1" dirty="0">
                <a:solidFill>
                  <a:srgbClr val="FFFFFF"/>
                </a:solidFill>
                <a:latin typeface="Raleway"/>
                <a:ea typeface="Raleway"/>
                <a:cs typeface="Raleway"/>
                <a:sym typeface="Raleway"/>
              </a:rPr>
              <a:t>“</a:t>
            </a:r>
            <a:endParaRPr sz="12000" b="1" dirty="0">
              <a:solidFill>
                <a:srgbClr val="FFFFFF"/>
              </a:solidFill>
              <a:latin typeface="Raleway"/>
              <a:ea typeface="Raleway"/>
              <a:cs typeface="Raleway"/>
              <a:sym typeface="Raleway"/>
            </a:endParaRPr>
          </a:p>
        </p:txBody>
      </p:sp>
    </p:spTree>
    <p:extLst>
      <p:ext uri="{BB962C8B-B14F-4D97-AF65-F5344CB8AC3E}">
        <p14:creationId xmlns:p14="http://schemas.microsoft.com/office/powerpoint/2010/main" val="932425779"/>
      </p:ext>
    </p:extLst>
  </p:cSld>
  <p:clrMapOvr>
    <a:masterClrMapping/>
  </p:clrMapOvr>
  <p:transition spd="slow">
    <p:push dir="u"/>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el">
    <p:bg>
      <p:bgPr>
        <a:solidFill>
          <a:srgbClr val="CF192C"/>
        </a:solidFill>
        <a:effectLst/>
      </p:bgPr>
    </p:bg>
    <p:spTree>
      <p:nvGrpSpPr>
        <p:cNvPr id="1" name="Shape 9"/>
        <p:cNvGrpSpPr/>
        <p:nvPr/>
      </p:nvGrpSpPr>
      <p:grpSpPr>
        <a:xfrm>
          <a:off x="0" y="0"/>
          <a:ext cx="0" cy="0"/>
          <a:chOff x="0" y="0"/>
          <a:chExt cx="0" cy="0"/>
        </a:xfrm>
      </p:grpSpPr>
      <p:sp>
        <p:nvSpPr>
          <p:cNvPr id="10" name="Shape 10"/>
          <p:cNvSpPr/>
          <p:nvPr/>
        </p:nvSpPr>
        <p:spPr>
          <a:xfrm>
            <a:off x="390735" y="379877"/>
            <a:ext cx="8375065" cy="4383746"/>
          </a:xfrm>
          <a:custGeom>
            <a:avLst/>
            <a:gdLst>
              <a:gd name="connsiteX0" fmla="*/ 219525 w 285508"/>
              <a:gd name="connsiteY0" fmla="*/ 0 h 149667"/>
              <a:gd name="connsiteX1" fmla="*/ 13220 w 285508"/>
              <a:gd name="connsiteY1" fmla="*/ 0 h 149667"/>
              <a:gd name="connsiteX2" fmla="*/ 13220 w 285508"/>
              <a:gd name="connsiteY2" fmla="*/ 0 h 149667"/>
              <a:gd name="connsiteX3" fmla="*/ 11826 w 285508"/>
              <a:gd name="connsiteY3" fmla="*/ 61 h 149667"/>
              <a:gd name="connsiteX4" fmla="*/ 10552 w 285508"/>
              <a:gd name="connsiteY4" fmla="*/ 243 h 149667"/>
              <a:gd name="connsiteX5" fmla="*/ 9279 w 285508"/>
              <a:gd name="connsiteY5" fmla="*/ 607 h 149667"/>
              <a:gd name="connsiteX6" fmla="*/ 8066 w 285508"/>
              <a:gd name="connsiteY6" fmla="*/ 1031 h 149667"/>
              <a:gd name="connsiteX7" fmla="*/ 6914 w 285508"/>
              <a:gd name="connsiteY7" fmla="*/ 1577 h 149667"/>
              <a:gd name="connsiteX8" fmla="*/ 5822 w 285508"/>
              <a:gd name="connsiteY8" fmla="*/ 2244 h 149667"/>
              <a:gd name="connsiteX9" fmla="*/ 4791 w 285508"/>
              <a:gd name="connsiteY9" fmla="*/ 3032 h 149667"/>
              <a:gd name="connsiteX10" fmla="*/ 3881 w 285508"/>
              <a:gd name="connsiteY10" fmla="*/ 3881 h 149667"/>
              <a:gd name="connsiteX11" fmla="*/ 3032 w 285508"/>
              <a:gd name="connsiteY11" fmla="*/ 4791 h 149667"/>
              <a:gd name="connsiteX12" fmla="*/ 2244 w 285508"/>
              <a:gd name="connsiteY12" fmla="*/ 5822 h 149667"/>
              <a:gd name="connsiteX13" fmla="*/ 1577 w 285508"/>
              <a:gd name="connsiteY13" fmla="*/ 6914 h 149667"/>
              <a:gd name="connsiteX14" fmla="*/ 1031 w 285508"/>
              <a:gd name="connsiteY14" fmla="*/ 8066 h 149667"/>
              <a:gd name="connsiteX15" fmla="*/ 607 w 285508"/>
              <a:gd name="connsiteY15" fmla="*/ 9279 h 149667"/>
              <a:gd name="connsiteX16" fmla="*/ 243 w 285508"/>
              <a:gd name="connsiteY16" fmla="*/ 10552 h 149667"/>
              <a:gd name="connsiteX17" fmla="*/ 61 w 285508"/>
              <a:gd name="connsiteY17" fmla="*/ 11826 h 149667"/>
              <a:gd name="connsiteX18" fmla="*/ 0 w 285508"/>
              <a:gd name="connsiteY18" fmla="*/ 13220 h 149667"/>
              <a:gd name="connsiteX19" fmla="*/ 0 w 285508"/>
              <a:gd name="connsiteY19" fmla="*/ 136447 h 149667"/>
              <a:gd name="connsiteX20" fmla="*/ 0 w 285508"/>
              <a:gd name="connsiteY20" fmla="*/ 136447 h 149667"/>
              <a:gd name="connsiteX21" fmla="*/ 61 w 285508"/>
              <a:gd name="connsiteY21" fmla="*/ 137841 h 149667"/>
              <a:gd name="connsiteX22" fmla="*/ 243 w 285508"/>
              <a:gd name="connsiteY22" fmla="*/ 139115 h 149667"/>
              <a:gd name="connsiteX23" fmla="*/ 607 w 285508"/>
              <a:gd name="connsiteY23" fmla="*/ 140388 h 149667"/>
              <a:gd name="connsiteX24" fmla="*/ 1031 w 285508"/>
              <a:gd name="connsiteY24" fmla="*/ 141601 h 149667"/>
              <a:gd name="connsiteX25" fmla="*/ 1577 w 285508"/>
              <a:gd name="connsiteY25" fmla="*/ 142753 h 149667"/>
              <a:gd name="connsiteX26" fmla="*/ 2244 w 285508"/>
              <a:gd name="connsiteY26" fmla="*/ 143845 h 149667"/>
              <a:gd name="connsiteX27" fmla="*/ 3032 w 285508"/>
              <a:gd name="connsiteY27" fmla="*/ 144876 h 149667"/>
              <a:gd name="connsiteX28" fmla="*/ 3881 w 285508"/>
              <a:gd name="connsiteY28" fmla="*/ 145786 h 149667"/>
              <a:gd name="connsiteX29" fmla="*/ 4791 w 285508"/>
              <a:gd name="connsiteY29" fmla="*/ 146635 h 149667"/>
              <a:gd name="connsiteX30" fmla="*/ 5822 w 285508"/>
              <a:gd name="connsiteY30" fmla="*/ 147423 h 149667"/>
              <a:gd name="connsiteX31" fmla="*/ 6914 w 285508"/>
              <a:gd name="connsiteY31" fmla="*/ 148090 h 149667"/>
              <a:gd name="connsiteX32" fmla="*/ 8066 w 285508"/>
              <a:gd name="connsiteY32" fmla="*/ 148636 h 149667"/>
              <a:gd name="connsiteX33" fmla="*/ 9279 w 285508"/>
              <a:gd name="connsiteY33" fmla="*/ 149060 h 149667"/>
              <a:gd name="connsiteX34" fmla="*/ 10552 w 285508"/>
              <a:gd name="connsiteY34" fmla="*/ 149424 h 149667"/>
              <a:gd name="connsiteX35" fmla="*/ 11826 w 285508"/>
              <a:gd name="connsiteY35" fmla="*/ 149606 h 149667"/>
              <a:gd name="connsiteX36" fmla="*/ 13220 w 285508"/>
              <a:gd name="connsiteY36" fmla="*/ 149667 h 149667"/>
              <a:gd name="connsiteX37" fmla="*/ 272288 w 285508"/>
              <a:gd name="connsiteY37" fmla="*/ 149667 h 149667"/>
              <a:gd name="connsiteX38" fmla="*/ 272288 w 285508"/>
              <a:gd name="connsiteY38" fmla="*/ 149667 h 149667"/>
              <a:gd name="connsiteX39" fmla="*/ 273682 w 285508"/>
              <a:gd name="connsiteY39" fmla="*/ 149606 h 149667"/>
              <a:gd name="connsiteX40" fmla="*/ 274956 w 285508"/>
              <a:gd name="connsiteY40" fmla="*/ 149424 h 149667"/>
              <a:gd name="connsiteX41" fmla="*/ 276229 w 285508"/>
              <a:gd name="connsiteY41" fmla="*/ 149060 h 149667"/>
              <a:gd name="connsiteX42" fmla="*/ 277442 w 285508"/>
              <a:gd name="connsiteY42" fmla="*/ 148636 h 149667"/>
              <a:gd name="connsiteX43" fmla="*/ 278594 w 285508"/>
              <a:gd name="connsiteY43" fmla="*/ 148090 h 149667"/>
              <a:gd name="connsiteX44" fmla="*/ 279686 w 285508"/>
              <a:gd name="connsiteY44" fmla="*/ 147423 h 149667"/>
              <a:gd name="connsiteX45" fmla="*/ 280717 w 285508"/>
              <a:gd name="connsiteY45" fmla="*/ 146635 h 149667"/>
              <a:gd name="connsiteX46" fmla="*/ 281627 w 285508"/>
              <a:gd name="connsiteY46" fmla="*/ 145786 h 149667"/>
              <a:gd name="connsiteX47" fmla="*/ 282476 w 285508"/>
              <a:gd name="connsiteY47" fmla="*/ 144876 h 149667"/>
              <a:gd name="connsiteX48" fmla="*/ 283264 w 285508"/>
              <a:gd name="connsiteY48" fmla="*/ 143845 h 149667"/>
              <a:gd name="connsiteX49" fmla="*/ 283931 w 285508"/>
              <a:gd name="connsiteY49" fmla="*/ 142753 h 149667"/>
              <a:gd name="connsiteX50" fmla="*/ 284477 w 285508"/>
              <a:gd name="connsiteY50" fmla="*/ 141601 h 149667"/>
              <a:gd name="connsiteX51" fmla="*/ 284901 w 285508"/>
              <a:gd name="connsiteY51" fmla="*/ 140388 h 149667"/>
              <a:gd name="connsiteX52" fmla="*/ 285265 w 285508"/>
              <a:gd name="connsiteY52" fmla="*/ 139115 h 149667"/>
              <a:gd name="connsiteX53" fmla="*/ 285447 w 285508"/>
              <a:gd name="connsiteY53" fmla="*/ 137841 h 149667"/>
              <a:gd name="connsiteX54" fmla="*/ 285508 w 285508"/>
              <a:gd name="connsiteY54" fmla="*/ 136447 h 149667"/>
              <a:gd name="connsiteX55" fmla="*/ 285508 w 285508"/>
              <a:gd name="connsiteY55" fmla="*/ 32626 h 149667"/>
              <a:gd name="connsiteX0" fmla="*/ 219525 w 285936"/>
              <a:gd name="connsiteY0" fmla="*/ 0 h 149667"/>
              <a:gd name="connsiteX1" fmla="*/ 13220 w 285936"/>
              <a:gd name="connsiteY1" fmla="*/ 0 h 149667"/>
              <a:gd name="connsiteX2" fmla="*/ 13220 w 285936"/>
              <a:gd name="connsiteY2" fmla="*/ 0 h 149667"/>
              <a:gd name="connsiteX3" fmla="*/ 11826 w 285936"/>
              <a:gd name="connsiteY3" fmla="*/ 61 h 149667"/>
              <a:gd name="connsiteX4" fmla="*/ 10552 w 285936"/>
              <a:gd name="connsiteY4" fmla="*/ 243 h 149667"/>
              <a:gd name="connsiteX5" fmla="*/ 9279 w 285936"/>
              <a:gd name="connsiteY5" fmla="*/ 607 h 149667"/>
              <a:gd name="connsiteX6" fmla="*/ 8066 w 285936"/>
              <a:gd name="connsiteY6" fmla="*/ 1031 h 149667"/>
              <a:gd name="connsiteX7" fmla="*/ 6914 w 285936"/>
              <a:gd name="connsiteY7" fmla="*/ 1577 h 149667"/>
              <a:gd name="connsiteX8" fmla="*/ 5822 w 285936"/>
              <a:gd name="connsiteY8" fmla="*/ 2244 h 149667"/>
              <a:gd name="connsiteX9" fmla="*/ 4791 w 285936"/>
              <a:gd name="connsiteY9" fmla="*/ 3032 h 149667"/>
              <a:gd name="connsiteX10" fmla="*/ 3881 w 285936"/>
              <a:gd name="connsiteY10" fmla="*/ 3881 h 149667"/>
              <a:gd name="connsiteX11" fmla="*/ 3032 w 285936"/>
              <a:gd name="connsiteY11" fmla="*/ 4791 h 149667"/>
              <a:gd name="connsiteX12" fmla="*/ 2244 w 285936"/>
              <a:gd name="connsiteY12" fmla="*/ 5822 h 149667"/>
              <a:gd name="connsiteX13" fmla="*/ 1577 w 285936"/>
              <a:gd name="connsiteY13" fmla="*/ 6914 h 149667"/>
              <a:gd name="connsiteX14" fmla="*/ 1031 w 285936"/>
              <a:gd name="connsiteY14" fmla="*/ 8066 h 149667"/>
              <a:gd name="connsiteX15" fmla="*/ 607 w 285936"/>
              <a:gd name="connsiteY15" fmla="*/ 9279 h 149667"/>
              <a:gd name="connsiteX16" fmla="*/ 243 w 285936"/>
              <a:gd name="connsiteY16" fmla="*/ 10552 h 149667"/>
              <a:gd name="connsiteX17" fmla="*/ 61 w 285936"/>
              <a:gd name="connsiteY17" fmla="*/ 11826 h 149667"/>
              <a:gd name="connsiteX18" fmla="*/ 0 w 285936"/>
              <a:gd name="connsiteY18" fmla="*/ 13220 h 149667"/>
              <a:gd name="connsiteX19" fmla="*/ 0 w 285936"/>
              <a:gd name="connsiteY19" fmla="*/ 136447 h 149667"/>
              <a:gd name="connsiteX20" fmla="*/ 0 w 285936"/>
              <a:gd name="connsiteY20" fmla="*/ 136447 h 149667"/>
              <a:gd name="connsiteX21" fmla="*/ 61 w 285936"/>
              <a:gd name="connsiteY21" fmla="*/ 137841 h 149667"/>
              <a:gd name="connsiteX22" fmla="*/ 243 w 285936"/>
              <a:gd name="connsiteY22" fmla="*/ 139115 h 149667"/>
              <a:gd name="connsiteX23" fmla="*/ 607 w 285936"/>
              <a:gd name="connsiteY23" fmla="*/ 140388 h 149667"/>
              <a:gd name="connsiteX24" fmla="*/ 1031 w 285936"/>
              <a:gd name="connsiteY24" fmla="*/ 141601 h 149667"/>
              <a:gd name="connsiteX25" fmla="*/ 1577 w 285936"/>
              <a:gd name="connsiteY25" fmla="*/ 142753 h 149667"/>
              <a:gd name="connsiteX26" fmla="*/ 2244 w 285936"/>
              <a:gd name="connsiteY26" fmla="*/ 143845 h 149667"/>
              <a:gd name="connsiteX27" fmla="*/ 3032 w 285936"/>
              <a:gd name="connsiteY27" fmla="*/ 144876 h 149667"/>
              <a:gd name="connsiteX28" fmla="*/ 3881 w 285936"/>
              <a:gd name="connsiteY28" fmla="*/ 145786 h 149667"/>
              <a:gd name="connsiteX29" fmla="*/ 4791 w 285936"/>
              <a:gd name="connsiteY29" fmla="*/ 146635 h 149667"/>
              <a:gd name="connsiteX30" fmla="*/ 5822 w 285936"/>
              <a:gd name="connsiteY30" fmla="*/ 147423 h 149667"/>
              <a:gd name="connsiteX31" fmla="*/ 6914 w 285936"/>
              <a:gd name="connsiteY31" fmla="*/ 148090 h 149667"/>
              <a:gd name="connsiteX32" fmla="*/ 8066 w 285936"/>
              <a:gd name="connsiteY32" fmla="*/ 148636 h 149667"/>
              <a:gd name="connsiteX33" fmla="*/ 9279 w 285936"/>
              <a:gd name="connsiteY33" fmla="*/ 149060 h 149667"/>
              <a:gd name="connsiteX34" fmla="*/ 10552 w 285936"/>
              <a:gd name="connsiteY34" fmla="*/ 149424 h 149667"/>
              <a:gd name="connsiteX35" fmla="*/ 11826 w 285936"/>
              <a:gd name="connsiteY35" fmla="*/ 149606 h 149667"/>
              <a:gd name="connsiteX36" fmla="*/ 13220 w 285936"/>
              <a:gd name="connsiteY36" fmla="*/ 149667 h 149667"/>
              <a:gd name="connsiteX37" fmla="*/ 272288 w 285936"/>
              <a:gd name="connsiteY37" fmla="*/ 149667 h 149667"/>
              <a:gd name="connsiteX38" fmla="*/ 272288 w 285936"/>
              <a:gd name="connsiteY38" fmla="*/ 149667 h 149667"/>
              <a:gd name="connsiteX39" fmla="*/ 273682 w 285936"/>
              <a:gd name="connsiteY39" fmla="*/ 149606 h 149667"/>
              <a:gd name="connsiteX40" fmla="*/ 274956 w 285936"/>
              <a:gd name="connsiteY40" fmla="*/ 149424 h 149667"/>
              <a:gd name="connsiteX41" fmla="*/ 276229 w 285936"/>
              <a:gd name="connsiteY41" fmla="*/ 149060 h 149667"/>
              <a:gd name="connsiteX42" fmla="*/ 277442 w 285936"/>
              <a:gd name="connsiteY42" fmla="*/ 148636 h 149667"/>
              <a:gd name="connsiteX43" fmla="*/ 278594 w 285936"/>
              <a:gd name="connsiteY43" fmla="*/ 148090 h 149667"/>
              <a:gd name="connsiteX44" fmla="*/ 279686 w 285936"/>
              <a:gd name="connsiteY44" fmla="*/ 147423 h 149667"/>
              <a:gd name="connsiteX45" fmla="*/ 280717 w 285936"/>
              <a:gd name="connsiteY45" fmla="*/ 146635 h 149667"/>
              <a:gd name="connsiteX46" fmla="*/ 281627 w 285936"/>
              <a:gd name="connsiteY46" fmla="*/ 145786 h 149667"/>
              <a:gd name="connsiteX47" fmla="*/ 282476 w 285936"/>
              <a:gd name="connsiteY47" fmla="*/ 144876 h 149667"/>
              <a:gd name="connsiteX48" fmla="*/ 283264 w 285936"/>
              <a:gd name="connsiteY48" fmla="*/ 143845 h 149667"/>
              <a:gd name="connsiteX49" fmla="*/ 283931 w 285936"/>
              <a:gd name="connsiteY49" fmla="*/ 142753 h 149667"/>
              <a:gd name="connsiteX50" fmla="*/ 284477 w 285936"/>
              <a:gd name="connsiteY50" fmla="*/ 141601 h 149667"/>
              <a:gd name="connsiteX51" fmla="*/ 284901 w 285936"/>
              <a:gd name="connsiteY51" fmla="*/ 140388 h 149667"/>
              <a:gd name="connsiteX52" fmla="*/ 285265 w 285936"/>
              <a:gd name="connsiteY52" fmla="*/ 139115 h 149667"/>
              <a:gd name="connsiteX53" fmla="*/ 285447 w 285936"/>
              <a:gd name="connsiteY53" fmla="*/ 137841 h 149667"/>
              <a:gd name="connsiteX54" fmla="*/ 285508 w 285936"/>
              <a:gd name="connsiteY54" fmla="*/ 136447 h 149667"/>
              <a:gd name="connsiteX55" fmla="*/ 285936 w 285936"/>
              <a:gd name="connsiteY55" fmla="*/ 41179 h 149667"/>
              <a:gd name="connsiteX0" fmla="*/ 201136 w 285936"/>
              <a:gd name="connsiteY0" fmla="*/ 0 h 149667"/>
              <a:gd name="connsiteX1" fmla="*/ 13220 w 285936"/>
              <a:gd name="connsiteY1" fmla="*/ 0 h 149667"/>
              <a:gd name="connsiteX2" fmla="*/ 13220 w 285936"/>
              <a:gd name="connsiteY2" fmla="*/ 0 h 149667"/>
              <a:gd name="connsiteX3" fmla="*/ 11826 w 285936"/>
              <a:gd name="connsiteY3" fmla="*/ 61 h 149667"/>
              <a:gd name="connsiteX4" fmla="*/ 10552 w 285936"/>
              <a:gd name="connsiteY4" fmla="*/ 243 h 149667"/>
              <a:gd name="connsiteX5" fmla="*/ 9279 w 285936"/>
              <a:gd name="connsiteY5" fmla="*/ 607 h 149667"/>
              <a:gd name="connsiteX6" fmla="*/ 8066 w 285936"/>
              <a:gd name="connsiteY6" fmla="*/ 1031 h 149667"/>
              <a:gd name="connsiteX7" fmla="*/ 6914 w 285936"/>
              <a:gd name="connsiteY7" fmla="*/ 1577 h 149667"/>
              <a:gd name="connsiteX8" fmla="*/ 5822 w 285936"/>
              <a:gd name="connsiteY8" fmla="*/ 2244 h 149667"/>
              <a:gd name="connsiteX9" fmla="*/ 4791 w 285936"/>
              <a:gd name="connsiteY9" fmla="*/ 3032 h 149667"/>
              <a:gd name="connsiteX10" fmla="*/ 3881 w 285936"/>
              <a:gd name="connsiteY10" fmla="*/ 3881 h 149667"/>
              <a:gd name="connsiteX11" fmla="*/ 3032 w 285936"/>
              <a:gd name="connsiteY11" fmla="*/ 4791 h 149667"/>
              <a:gd name="connsiteX12" fmla="*/ 2244 w 285936"/>
              <a:gd name="connsiteY12" fmla="*/ 5822 h 149667"/>
              <a:gd name="connsiteX13" fmla="*/ 1577 w 285936"/>
              <a:gd name="connsiteY13" fmla="*/ 6914 h 149667"/>
              <a:gd name="connsiteX14" fmla="*/ 1031 w 285936"/>
              <a:gd name="connsiteY14" fmla="*/ 8066 h 149667"/>
              <a:gd name="connsiteX15" fmla="*/ 607 w 285936"/>
              <a:gd name="connsiteY15" fmla="*/ 9279 h 149667"/>
              <a:gd name="connsiteX16" fmla="*/ 243 w 285936"/>
              <a:gd name="connsiteY16" fmla="*/ 10552 h 149667"/>
              <a:gd name="connsiteX17" fmla="*/ 61 w 285936"/>
              <a:gd name="connsiteY17" fmla="*/ 11826 h 149667"/>
              <a:gd name="connsiteX18" fmla="*/ 0 w 285936"/>
              <a:gd name="connsiteY18" fmla="*/ 13220 h 149667"/>
              <a:gd name="connsiteX19" fmla="*/ 0 w 285936"/>
              <a:gd name="connsiteY19" fmla="*/ 136447 h 149667"/>
              <a:gd name="connsiteX20" fmla="*/ 0 w 285936"/>
              <a:gd name="connsiteY20" fmla="*/ 136447 h 149667"/>
              <a:gd name="connsiteX21" fmla="*/ 61 w 285936"/>
              <a:gd name="connsiteY21" fmla="*/ 137841 h 149667"/>
              <a:gd name="connsiteX22" fmla="*/ 243 w 285936"/>
              <a:gd name="connsiteY22" fmla="*/ 139115 h 149667"/>
              <a:gd name="connsiteX23" fmla="*/ 607 w 285936"/>
              <a:gd name="connsiteY23" fmla="*/ 140388 h 149667"/>
              <a:gd name="connsiteX24" fmla="*/ 1031 w 285936"/>
              <a:gd name="connsiteY24" fmla="*/ 141601 h 149667"/>
              <a:gd name="connsiteX25" fmla="*/ 1577 w 285936"/>
              <a:gd name="connsiteY25" fmla="*/ 142753 h 149667"/>
              <a:gd name="connsiteX26" fmla="*/ 2244 w 285936"/>
              <a:gd name="connsiteY26" fmla="*/ 143845 h 149667"/>
              <a:gd name="connsiteX27" fmla="*/ 3032 w 285936"/>
              <a:gd name="connsiteY27" fmla="*/ 144876 h 149667"/>
              <a:gd name="connsiteX28" fmla="*/ 3881 w 285936"/>
              <a:gd name="connsiteY28" fmla="*/ 145786 h 149667"/>
              <a:gd name="connsiteX29" fmla="*/ 4791 w 285936"/>
              <a:gd name="connsiteY29" fmla="*/ 146635 h 149667"/>
              <a:gd name="connsiteX30" fmla="*/ 5822 w 285936"/>
              <a:gd name="connsiteY30" fmla="*/ 147423 h 149667"/>
              <a:gd name="connsiteX31" fmla="*/ 6914 w 285936"/>
              <a:gd name="connsiteY31" fmla="*/ 148090 h 149667"/>
              <a:gd name="connsiteX32" fmla="*/ 8066 w 285936"/>
              <a:gd name="connsiteY32" fmla="*/ 148636 h 149667"/>
              <a:gd name="connsiteX33" fmla="*/ 9279 w 285936"/>
              <a:gd name="connsiteY33" fmla="*/ 149060 h 149667"/>
              <a:gd name="connsiteX34" fmla="*/ 10552 w 285936"/>
              <a:gd name="connsiteY34" fmla="*/ 149424 h 149667"/>
              <a:gd name="connsiteX35" fmla="*/ 11826 w 285936"/>
              <a:gd name="connsiteY35" fmla="*/ 149606 h 149667"/>
              <a:gd name="connsiteX36" fmla="*/ 13220 w 285936"/>
              <a:gd name="connsiteY36" fmla="*/ 149667 h 149667"/>
              <a:gd name="connsiteX37" fmla="*/ 272288 w 285936"/>
              <a:gd name="connsiteY37" fmla="*/ 149667 h 149667"/>
              <a:gd name="connsiteX38" fmla="*/ 272288 w 285936"/>
              <a:gd name="connsiteY38" fmla="*/ 149667 h 149667"/>
              <a:gd name="connsiteX39" fmla="*/ 273682 w 285936"/>
              <a:gd name="connsiteY39" fmla="*/ 149606 h 149667"/>
              <a:gd name="connsiteX40" fmla="*/ 274956 w 285936"/>
              <a:gd name="connsiteY40" fmla="*/ 149424 h 149667"/>
              <a:gd name="connsiteX41" fmla="*/ 276229 w 285936"/>
              <a:gd name="connsiteY41" fmla="*/ 149060 h 149667"/>
              <a:gd name="connsiteX42" fmla="*/ 277442 w 285936"/>
              <a:gd name="connsiteY42" fmla="*/ 148636 h 149667"/>
              <a:gd name="connsiteX43" fmla="*/ 278594 w 285936"/>
              <a:gd name="connsiteY43" fmla="*/ 148090 h 149667"/>
              <a:gd name="connsiteX44" fmla="*/ 279686 w 285936"/>
              <a:gd name="connsiteY44" fmla="*/ 147423 h 149667"/>
              <a:gd name="connsiteX45" fmla="*/ 280717 w 285936"/>
              <a:gd name="connsiteY45" fmla="*/ 146635 h 149667"/>
              <a:gd name="connsiteX46" fmla="*/ 281627 w 285936"/>
              <a:gd name="connsiteY46" fmla="*/ 145786 h 149667"/>
              <a:gd name="connsiteX47" fmla="*/ 282476 w 285936"/>
              <a:gd name="connsiteY47" fmla="*/ 144876 h 149667"/>
              <a:gd name="connsiteX48" fmla="*/ 283264 w 285936"/>
              <a:gd name="connsiteY48" fmla="*/ 143845 h 149667"/>
              <a:gd name="connsiteX49" fmla="*/ 283931 w 285936"/>
              <a:gd name="connsiteY49" fmla="*/ 142753 h 149667"/>
              <a:gd name="connsiteX50" fmla="*/ 284477 w 285936"/>
              <a:gd name="connsiteY50" fmla="*/ 141601 h 149667"/>
              <a:gd name="connsiteX51" fmla="*/ 284901 w 285936"/>
              <a:gd name="connsiteY51" fmla="*/ 140388 h 149667"/>
              <a:gd name="connsiteX52" fmla="*/ 285265 w 285936"/>
              <a:gd name="connsiteY52" fmla="*/ 139115 h 149667"/>
              <a:gd name="connsiteX53" fmla="*/ 285447 w 285936"/>
              <a:gd name="connsiteY53" fmla="*/ 137841 h 149667"/>
              <a:gd name="connsiteX54" fmla="*/ 285508 w 285936"/>
              <a:gd name="connsiteY54" fmla="*/ 136447 h 149667"/>
              <a:gd name="connsiteX55" fmla="*/ 285936 w 285936"/>
              <a:gd name="connsiteY55" fmla="*/ 41179 h 14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85936" h="149667" fill="none" extrusionOk="0">
                <a:moveTo>
                  <a:pt x="201136"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cubicBezTo>
                  <a:pt x="182" y="10977"/>
                  <a:pt x="122" y="11401"/>
                  <a:pt x="61" y="11826"/>
                </a:cubicBezTo>
                <a:cubicBezTo>
                  <a:pt x="41" y="12291"/>
                  <a:pt x="20" y="12755"/>
                  <a:pt x="0" y="13220"/>
                </a:cubicBezTo>
                <a:lnTo>
                  <a:pt x="0" y="136447"/>
                </a:lnTo>
                <a:lnTo>
                  <a:pt x="0" y="136447"/>
                </a:lnTo>
                <a:cubicBezTo>
                  <a:pt x="20" y="136912"/>
                  <a:pt x="41" y="137376"/>
                  <a:pt x="61" y="137841"/>
                </a:cubicBezTo>
                <a:cubicBezTo>
                  <a:pt x="122" y="138266"/>
                  <a:pt x="182" y="138690"/>
                  <a:pt x="243" y="139115"/>
                </a:cubicBez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cubicBezTo>
                  <a:pt x="285326" y="138690"/>
                  <a:pt x="285386" y="138266"/>
                  <a:pt x="285447" y="137841"/>
                </a:cubicBezTo>
                <a:cubicBezTo>
                  <a:pt x="285467" y="137376"/>
                  <a:pt x="285488" y="136912"/>
                  <a:pt x="285508" y="136447"/>
                </a:cubicBezTo>
                <a:cubicBezTo>
                  <a:pt x="285651" y="104691"/>
                  <a:pt x="285793" y="72935"/>
                  <a:pt x="285936" y="41179"/>
                </a:cubicBezTo>
              </a:path>
            </a:pathLst>
          </a:custGeom>
          <a:noFill/>
          <a:ln w="19050" cap="flat" cmpd="sng">
            <a:solidFill>
              <a:srgbClr val="FFFFFF"/>
            </a:solidFill>
            <a:prstDash val="dot"/>
            <a:round/>
            <a:headEnd type="none" w="med" len="med"/>
            <a:tailEnd type="none" w="med" len="med"/>
          </a:ln>
        </p:spPr>
        <p:txBody>
          <a:bodyPr spcFirstLastPara="1" wrap="square" lIns="91425" tIns="91425" rIns="91425" bIns="91425" anchor="ctr" anchorCtr="0">
            <a:noAutofit/>
          </a:bodyPr>
          <a:lstStyle/>
          <a:p>
            <a:endParaRPr/>
          </a:p>
        </p:txBody>
      </p:sp>
      <p:sp>
        <p:nvSpPr>
          <p:cNvPr id="11" name="Shape 11"/>
          <p:cNvSpPr txBox="1">
            <a:spLocks noGrp="1"/>
          </p:cNvSpPr>
          <p:nvPr>
            <p:ph type="ctrTitle"/>
          </p:nvPr>
        </p:nvSpPr>
        <p:spPr>
          <a:xfrm>
            <a:off x="685800" y="3287213"/>
            <a:ext cx="7772400" cy="1159800"/>
          </a:xfrm>
          <a:prstGeom prst="rect">
            <a:avLst/>
          </a:prstGeom>
        </p:spPr>
        <p:txBody>
          <a:bodyPr spcFirstLastPara="1" wrap="square" lIns="0" tIns="91425" rIns="91425" bIns="91425" anchor="b" anchorCtr="0"/>
          <a:lstStyle>
            <a:lvl1pPr lvl="0">
              <a:spcBef>
                <a:spcPts val="0"/>
              </a:spcBef>
              <a:spcAft>
                <a:spcPts val="0"/>
              </a:spcAft>
              <a:buClr>
                <a:srgbClr val="FFFFFF"/>
              </a:buClr>
              <a:buSzPts val="6000"/>
              <a:buNone/>
              <a:defRPr sz="6000">
                <a:solidFill>
                  <a:srgbClr val="FFFFFF"/>
                </a:solidFill>
              </a:defRPr>
            </a:lvl1pPr>
            <a:lvl2pPr lvl="1">
              <a:spcBef>
                <a:spcPts val="0"/>
              </a:spcBef>
              <a:spcAft>
                <a:spcPts val="0"/>
              </a:spcAft>
              <a:buClr>
                <a:srgbClr val="FFFFFF"/>
              </a:buClr>
              <a:buSzPts val="6000"/>
              <a:buNone/>
              <a:defRPr sz="6000">
                <a:solidFill>
                  <a:srgbClr val="FFFFFF"/>
                </a:solidFill>
              </a:defRPr>
            </a:lvl2pPr>
            <a:lvl3pPr lvl="2">
              <a:spcBef>
                <a:spcPts val="0"/>
              </a:spcBef>
              <a:spcAft>
                <a:spcPts val="0"/>
              </a:spcAft>
              <a:buClr>
                <a:srgbClr val="FFFFFF"/>
              </a:buClr>
              <a:buSzPts val="6000"/>
              <a:buNone/>
              <a:defRPr sz="6000">
                <a:solidFill>
                  <a:srgbClr val="FFFFFF"/>
                </a:solidFill>
              </a:defRPr>
            </a:lvl3pPr>
            <a:lvl4pPr lvl="3">
              <a:spcBef>
                <a:spcPts val="0"/>
              </a:spcBef>
              <a:spcAft>
                <a:spcPts val="0"/>
              </a:spcAft>
              <a:buClr>
                <a:srgbClr val="FFFFFF"/>
              </a:buClr>
              <a:buSzPts val="6000"/>
              <a:buNone/>
              <a:defRPr sz="6000">
                <a:solidFill>
                  <a:srgbClr val="FFFFFF"/>
                </a:solidFill>
              </a:defRPr>
            </a:lvl4pPr>
            <a:lvl5pPr lvl="4">
              <a:spcBef>
                <a:spcPts val="0"/>
              </a:spcBef>
              <a:spcAft>
                <a:spcPts val="0"/>
              </a:spcAft>
              <a:buClr>
                <a:srgbClr val="FFFFFF"/>
              </a:buClr>
              <a:buSzPts val="6000"/>
              <a:buNone/>
              <a:defRPr sz="6000">
                <a:solidFill>
                  <a:srgbClr val="FFFFFF"/>
                </a:solidFill>
              </a:defRPr>
            </a:lvl5pPr>
            <a:lvl6pPr lvl="5">
              <a:spcBef>
                <a:spcPts val="0"/>
              </a:spcBef>
              <a:spcAft>
                <a:spcPts val="0"/>
              </a:spcAft>
              <a:buClr>
                <a:srgbClr val="FFFFFF"/>
              </a:buClr>
              <a:buSzPts val="6000"/>
              <a:buNone/>
              <a:defRPr sz="6000">
                <a:solidFill>
                  <a:srgbClr val="FFFFFF"/>
                </a:solidFill>
              </a:defRPr>
            </a:lvl6pPr>
            <a:lvl7pPr lvl="6">
              <a:spcBef>
                <a:spcPts val="0"/>
              </a:spcBef>
              <a:spcAft>
                <a:spcPts val="0"/>
              </a:spcAft>
              <a:buClr>
                <a:srgbClr val="FFFFFF"/>
              </a:buClr>
              <a:buSzPts val="6000"/>
              <a:buNone/>
              <a:defRPr sz="6000">
                <a:solidFill>
                  <a:srgbClr val="FFFFFF"/>
                </a:solidFill>
              </a:defRPr>
            </a:lvl7pPr>
            <a:lvl8pPr lvl="7">
              <a:spcBef>
                <a:spcPts val="0"/>
              </a:spcBef>
              <a:spcAft>
                <a:spcPts val="0"/>
              </a:spcAft>
              <a:buClr>
                <a:srgbClr val="FFFFFF"/>
              </a:buClr>
              <a:buSzPts val="6000"/>
              <a:buNone/>
              <a:defRPr sz="6000">
                <a:solidFill>
                  <a:srgbClr val="FFFFFF"/>
                </a:solidFill>
              </a:defRPr>
            </a:lvl8pPr>
            <a:lvl9pPr lvl="8">
              <a:spcBef>
                <a:spcPts val="0"/>
              </a:spcBef>
              <a:spcAft>
                <a:spcPts val="0"/>
              </a:spcAft>
              <a:buClr>
                <a:srgbClr val="FFFFFF"/>
              </a:buClr>
              <a:buSzPts val="6000"/>
              <a:buNone/>
              <a:defRPr sz="6000">
                <a:solidFill>
                  <a:srgbClr val="FFFFFF"/>
                </a:solidFill>
              </a:defRPr>
            </a:lvl9pPr>
          </a:lstStyle>
          <a:p>
            <a:endParaRPr dirty="0"/>
          </a:p>
        </p:txBody>
      </p:sp>
    </p:spTree>
    <p:extLst>
      <p:ext uri="{BB962C8B-B14F-4D97-AF65-F5344CB8AC3E}">
        <p14:creationId xmlns:p14="http://schemas.microsoft.com/office/powerpoint/2010/main" val="2469154942"/>
      </p:ext>
    </p:extLst>
  </p:cSld>
  <p:clrMapOvr>
    <a:masterClrMapping/>
  </p:clrMapOvr>
  <p:transition spd="slow">
    <p:push dir="u"/>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ubtitel">
    <p:bg>
      <p:bgPr>
        <a:solidFill>
          <a:srgbClr val="CF192C"/>
        </a:solidFill>
        <a:effectLst/>
      </p:bgPr>
    </p:bg>
    <p:spTree>
      <p:nvGrpSpPr>
        <p:cNvPr id="1" name="Shape 12"/>
        <p:cNvGrpSpPr/>
        <p:nvPr/>
      </p:nvGrpSpPr>
      <p:grpSpPr>
        <a:xfrm>
          <a:off x="0" y="0"/>
          <a:ext cx="0" cy="0"/>
          <a:chOff x="0" y="0"/>
          <a:chExt cx="0" cy="0"/>
        </a:xfrm>
      </p:grpSpPr>
      <p:sp>
        <p:nvSpPr>
          <p:cNvPr id="13" name="Shape 13"/>
          <p:cNvSpPr/>
          <p:nvPr/>
        </p:nvSpPr>
        <p:spPr>
          <a:xfrm>
            <a:off x="390735" y="379877"/>
            <a:ext cx="8362529" cy="4383746"/>
          </a:xfrm>
          <a:custGeom>
            <a:avLst/>
            <a:gdLst/>
            <a:ahLst/>
            <a:cxnLst/>
            <a:rect l="0" t="0" r="0" b="0"/>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bg1"/>
            </a:solidFill>
            <a:prstDash val="dot"/>
            <a:round/>
            <a:headEnd type="none" w="med" len="med"/>
            <a:tailEnd type="none" w="med" len="med"/>
          </a:ln>
        </p:spPr>
        <p:txBody>
          <a:bodyPr spcFirstLastPara="1" wrap="square" lIns="91425" tIns="91425" rIns="91425" bIns="91425" anchor="ctr" anchorCtr="0">
            <a:noAutofit/>
          </a:bodyPr>
          <a:lstStyle/>
          <a:p>
            <a:endParaRPr/>
          </a:p>
        </p:txBody>
      </p:sp>
      <p:sp>
        <p:nvSpPr>
          <p:cNvPr id="14" name="Shape 14"/>
          <p:cNvSpPr txBox="1">
            <a:spLocks noGrp="1"/>
          </p:cNvSpPr>
          <p:nvPr>
            <p:ph type="ctrTitle"/>
          </p:nvPr>
        </p:nvSpPr>
        <p:spPr>
          <a:xfrm>
            <a:off x="685800" y="3603823"/>
            <a:ext cx="7788349" cy="1159800"/>
          </a:xfrm>
          <a:prstGeom prst="rect">
            <a:avLst/>
          </a:prstGeom>
        </p:spPr>
        <p:txBody>
          <a:bodyPr spcFirstLastPara="1" wrap="square" lIns="0" tIns="91425" rIns="91425" bIns="91425" anchor="t" anchorCtr="0"/>
          <a:lstStyle>
            <a:lvl1pPr lvl="0" rtl="0">
              <a:spcBef>
                <a:spcPts val="0"/>
              </a:spcBef>
              <a:spcAft>
                <a:spcPts val="0"/>
              </a:spcAft>
              <a:buSzPts val="4800"/>
              <a:buNone/>
              <a:defRPr sz="4800">
                <a:solidFill>
                  <a:schemeClr val="bg1"/>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dirty="0"/>
          </a:p>
        </p:txBody>
      </p:sp>
    </p:spTree>
    <p:extLst>
      <p:ext uri="{BB962C8B-B14F-4D97-AF65-F5344CB8AC3E}">
        <p14:creationId xmlns:p14="http://schemas.microsoft.com/office/powerpoint/2010/main" val="3650953634"/>
      </p:ext>
    </p:extLst>
  </p:cSld>
  <p:clrMapOvr>
    <a:masterClrMapping/>
  </p:clrMapOvr>
  <p:transition spd="slow">
    <p:push dir="u"/>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 1 kolom">
    <p:spTree>
      <p:nvGrpSpPr>
        <p:cNvPr id="1" name="Shape 26"/>
        <p:cNvGrpSpPr/>
        <p:nvPr/>
      </p:nvGrpSpPr>
      <p:grpSpPr>
        <a:xfrm>
          <a:off x="0" y="0"/>
          <a:ext cx="0" cy="0"/>
          <a:chOff x="0" y="0"/>
          <a:chExt cx="0" cy="0"/>
        </a:xfrm>
      </p:grpSpPr>
      <p:sp>
        <p:nvSpPr>
          <p:cNvPr id="27" name="Shape 27"/>
          <p:cNvSpPr/>
          <p:nvPr/>
        </p:nvSpPr>
        <p:spPr>
          <a:xfrm>
            <a:off x="390735" y="379877"/>
            <a:ext cx="8362529" cy="4383746"/>
          </a:xfrm>
          <a:custGeom>
            <a:avLst/>
            <a:gdLst/>
            <a:ahLst/>
            <a:cxnLst/>
            <a:rect l="0" t="0" r="0" b="0"/>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CF192C"/>
            </a:solidFill>
            <a:prstDash val="dot"/>
            <a:round/>
            <a:headEnd type="none" w="med" len="med"/>
            <a:tailEnd type="none" w="med" len="med"/>
          </a:ln>
        </p:spPr>
        <p:txBody>
          <a:bodyPr spcFirstLastPara="1" wrap="square" lIns="91425" tIns="91425" rIns="91425" bIns="91425" anchor="ctr" anchorCtr="0">
            <a:noAutofit/>
          </a:bodyPr>
          <a:lstStyle/>
          <a:p>
            <a:endParaRPr/>
          </a:p>
        </p:txBody>
      </p:sp>
      <p:sp>
        <p:nvSpPr>
          <p:cNvPr id="28" name="Shape 28"/>
          <p:cNvSpPr txBox="1">
            <a:spLocks noGrp="1"/>
          </p:cNvSpPr>
          <p:nvPr>
            <p:ph type="title"/>
          </p:nvPr>
        </p:nvSpPr>
        <p:spPr>
          <a:xfrm>
            <a:off x="922000" y="553572"/>
            <a:ext cx="7520250" cy="857400"/>
          </a:xfrm>
          <a:prstGeom prst="rect">
            <a:avLst/>
          </a:prstGeom>
        </p:spPr>
        <p:txBody>
          <a:bodyPr spcFirstLastPara="1" wrap="square" lIns="0" tIns="91425" rIns="91425" bIns="91425" anchor="t" anchorCtr="0"/>
          <a:lstStyle>
            <a:lvl1pPr lvl="0">
              <a:spcBef>
                <a:spcPts val="0"/>
              </a:spcBef>
              <a:spcAft>
                <a:spcPts val="0"/>
              </a:spcAft>
              <a:buSzPts val="5800"/>
              <a:buNone/>
              <a:defRPr sz="5000"/>
            </a:lvl1pPr>
            <a:lvl2pPr lvl="1">
              <a:spcBef>
                <a:spcPts val="0"/>
              </a:spcBef>
              <a:spcAft>
                <a:spcPts val="0"/>
              </a:spcAft>
              <a:buSzPts val="5800"/>
              <a:buNone/>
              <a:defRPr/>
            </a:lvl2pPr>
            <a:lvl3pPr lvl="2">
              <a:spcBef>
                <a:spcPts val="0"/>
              </a:spcBef>
              <a:spcAft>
                <a:spcPts val="0"/>
              </a:spcAft>
              <a:buSzPts val="5800"/>
              <a:buNone/>
              <a:defRPr/>
            </a:lvl3pPr>
            <a:lvl4pPr lvl="3">
              <a:spcBef>
                <a:spcPts val="0"/>
              </a:spcBef>
              <a:spcAft>
                <a:spcPts val="0"/>
              </a:spcAft>
              <a:buSzPts val="5800"/>
              <a:buNone/>
              <a:defRPr/>
            </a:lvl4pPr>
            <a:lvl5pPr lvl="4">
              <a:spcBef>
                <a:spcPts val="0"/>
              </a:spcBef>
              <a:spcAft>
                <a:spcPts val="0"/>
              </a:spcAft>
              <a:buSzPts val="5800"/>
              <a:buNone/>
              <a:defRPr/>
            </a:lvl5pPr>
            <a:lvl6pPr lvl="5">
              <a:spcBef>
                <a:spcPts val="0"/>
              </a:spcBef>
              <a:spcAft>
                <a:spcPts val="0"/>
              </a:spcAft>
              <a:buSzPts val="5800"/>
              <a:buNone/>
              <a:defRPr/>
            </a:lvl6pPr>
            <a:lvl7pPr lvl="6">
              <a:spcBef>
                <a:spcPts val="0"/>
              </a:spcBef>
              <a:spcAft>
                <a:spcPts val="0"/>
              </a:spcAft>
              <a:buSzPts val="5800"/>
              <a:buNone/>
              <a:defRPr/>
            </a:lvl7pPr>
            <a:lvl8pPr lvl="7">
              <a:spcBef>
                <a:spcPts val="0"/>
              </a:spcBef>
              <a:spcAft>
                <a:spcPts val="0"/>
              </a:spcAft>
              <a:buSzPts val="5800"/>
              <a:buNone/>
              <a:defRPr/>
            </a:lvl8pPr>
            <a:lvl9pPr lvl="8">
              <a:spcBef>
                <a:spcPts val="0"/>
              </a:spcBef>
              <a:spcAft>
                <a:spcPts val="0"/>
              </a:spcAft>
              <a:buSzPts val="5800"/>
              <a:buNone/>
              <a:defRPr/>
            </a:lvl9pPr>
          </a:lstStyle>
          <a:p>
            <a:endParaRPr dirty="0"/>
          </a:p>
        </p:txBody>
      </p:sp>
      <p:sp>
        <p:nvSpPr>
          <p:cNvPr id="29" name="Shape 29"/>
          <p:cNvSpPr txBox="1">
            <a:spLocks noGrp="1"/>
          </p:cNvSpPr>
          <p:nvPr>
            <p:ph type="body" idx="1"/>
          </p:nvPr>
        </p:nvSpPr>
        <p:spPr>
          <a:xfrm>
            <a:off x="921999" y="1584667"/>
            <a:ext cx="7520251" cy="3027600"/>
          </a:xfrm>
          <a:prstGeom prst="rect">
            <a:avLst/>
          </a:prstGeom>
        </p:spPr>
        <p:txBody>
          <a:bodyPr spcFirstLastPara="1" wrap="square" lIns="0" tIns="91425" rIns="91425" bIns="91425" anchor="t" anchorCtr="0"/>
          <a:lstStyle>
            <a:lvl1pPr marL="180000" lvl="0" indent="-180000">
              <a:spcBef>
                <a:spcPts val="600"/>
              </a:spcBef>
              <a:spcAft>
                <a:spcPts val="0"/>
              </a:spcAft>
              <a:buClr>
                <a:srgbClr val="CF192C"/>
              </a:buClr>
              <a:buSzPct val="900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dirty="0"/>
          </a:p>
        </p:txBody>
      </p:sp>
      <p:pic>
        <p:nvPicPr>
          <p:cNvPr id="8" name="Afbeelding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680000"/>
            <a:ext cx="308566" cy="308566"/>
          </a:xfrm>
          <a:prstGeom prst="rect">
            <a:avLst/>
          </a:prstGeom>
        </p:spPr>
      </p:pic>
    </p:spTree>
    <p:extLst>
      <p:ext uri="{BB962C8B-B14F-4D97-AF65-F5344CB8AC3E}">
        <p14:creationId xmlns:p14="http://schemas.microsoft.com/office/powerpoint/2010/main" val="3529907548"/>
      </p:ext>
    </p:extLst>
  </p:cSld>
  <p:clrMapOvr>
    <a:masterClrMapping/>
  </p:clrMapOvr>
  <p:transition spd="slow">
    <p:push dir="u"/>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el + 1 kolom (veel tekst)">
    <p:spTree>
      <p:nvGrpSpPr>
        <p:cNvPr id="1" name="Shape 21"/>
        <p:cNvGrpSpPr/>
        <p:nvPr/>
      </p:nvGrpSpPr>
      <p:grpSpPr>
        <a:xfrm>
          <a:off x="0" y="0"/>
          <a:ext cx="0" cy="0"/>
          <a:chOff x="0" y="0"/>
          <a:chExt cx="0" cy="0"/>
        </a:xfrm>
      </p:grpSpPr>
      <p:sp>
        <p:nvSpPr>
          <p:cNvPr id="23" name="Shape 23"/>
          <p:cNvSpPr txBox="1">
            <a:spLocks noGrp="1"/>
          </p:cNvSpPr>
          <p:nvPr>
            <p:ph type="title"/>
          </p:nvPr>
        </p:nvSpPr>
        <p:spPr>
          <a:xfrm>
            <a:off x="462013" y="541376"/>
            <a:ext cx="8279999" cy="857400"/>
          </a:xfrm>
          <a:prstGeom prst="rect">
            <a:avLst/>
          </a:prstGeom>
        </p:spPr>
        <p:txBody>
          <a:bodyPr spcFirstLastPara="1" wrap="square" lIns="0" tIns="91425" rIns="91425" bIns="91425" anchor="t" anchorCtr="0"/>
          <a:lstStyle>
            <a:lvl1pPr lvl="0">
              <a:spcBef>
                <a:spcPts val="0"/>
              </a:spcBef>
              <a:spcAft>
                <a:spcPts val="0"/>
              </a:spcAft>
              <a:buSzPts val="5800"/>
              <a:buNone/>
              <a:defRPr sz="4400"/>
            </a:lvl1pPr>
            <a:lvl2pPr lvl="1">
              <a:spcBef>
                <a:spcPts val="0"/>
              </a:spcBef>
              <a:spcAft>
                <a:spcPts val="0"/>
              </a:spcAft>
              <a:buSzPts val="5800"/>
              <a:buNone/>
              <a:defRPr/>
            </a:lvl2pPr>
            <a:lvl3pPr lvl="2">
              <a:spcBef>
                <a:spcPts val="0"/>
              </a:spcBef>
              <a:spcAft>
                <a:spcPts val="0"/>
              </a:spcAft>
              <a:buSzPts val="5800"/>
              <a:buNone/>
              <a:defRPr/>
            </a:lvl3pPr>
            <a:lvl4pPr lvl="3">
              <a:spcBef>
                <a:spcPts val="0"/>
              </a:spcBef>
              <a:spcAft>
                <a:spcPts val="0"/>
              </a:spcAft>
              <a:buSzPts val="5800"/>
              <a:buNone/>
              <a:defRPr/>
            </a:lvl4pPr>
            <a:lvl5pPr lvl="4">
              <a:spcBef>
                <a:spcPts val="0"/>
              </a:spcBef>
              <a:spcAft>
                <a:spcPts val="0"/>
              </a:spcAft>
              <a:buSzPts val="5800"/>
              <a:buNone/>
              <a:defRPr/>
            </a:lvl5pPr>
            <a:lvl6pPr lvl="5">
              <a:spcBef>
                <a:spcPts val="0"/>
              </a:spcBef>
              <a:spcAft>
                <a:spcPts val="0"/>
              </a:spcAft>
              <a:buSzPts val="5800"/>
              <a:buNone/>
              <a:defRPr/>
            </a:lvl6pPr>
            <a:lvl7pPr lvl="6">
              <a:spcBef>
                <a:spcPts val="0"/>
              </a:spcBef>
              <a:spcAft>
                <a:spcPts val="0"/>
              </a:spcAft>
              <a:buSzPts val="5800"/>
              <a:buNone/>
              <a:defRPr/>
            </a:lvl7pPr>
            <a:lvl8pPr lvl="7">
              <a:spcBef>
                <a:spcPts val="0"/>
              </a:spcBef>
              <a:spcAft>
                <a:spcPts val="0"/>
              </a:spcAft>
              <a:buSzPts val="5800"/>
              <a:buNone/>
              <a:defRPr/>
            </a:lvl8pPr>
            <a:lvl9pPr lvl="8">
              <a:spcBef>
                <a:spcPts val="0"/>
              </a:spcBef>
              <a:spcAft>
                <a:spcPts val="0"/>
              </a:spcAft>
              <a:buSzPts val="5800"/>
              <a:buNone/>
              <a:defRPr/>
            </a:lvl9pPr>
          </a:lstStyle>
          <a:p>
            <a:endParaRPr dirty="0"/>
          </a:p>
        </p:txBody>
      </p:sp>
      <p:sp>
        <p:nvSpPr>
          <p:cNvPr id="24" name="Shape 24"/>
          <p:cNvSpPr txBox="1">
            <a:spLocks noGrp="1"/>
          </p:cNvSpPr>
          <p:nvPr>
            <p:ph type="body" idx="1"/>
          </p:nvPr>
        </p:nvSpPr>
        <p:spPr>
          <a:xfrm>
            <a:off x="462013" y="1560275"/>
            <a:ext cx="8279999" cy="2366100"/>
          </a:xfrm>
          <a:prstGeom prst="rect">
            <a:avLst/>
          </a:prstGeom>
        </p:spPr>
        <p:txBody>
          <a:bodyPr spcFirstLastPara="1" wrap="square" lIns="0" tIns="91425" rIns="91425" bIns="91425" anchor="t" anchorCtr="0"/>
          <a:lstStyle>
            <a:lvl1pPr marL="180000" lvl="0" indent="-180000">
              <a:spcBef>
                <a:spcPts val="600"/>
              </a:spcBef>
              <a:spcAft>
                <a:spcPts val="0"/>
              </a:spcAft>
              <a:buClr>
                <a:srgbClr val="CF192C"/>
              </a:buClr>
              <a:buSzPct val="90000"/>
              <a:buChar char="●"/>
              <a:defRPr sz="1800" b="0" i="0" u="none" strike="noStrike" cap="none" dirty="0">
                <a:solidFill>
                  <a:srgbClr val="666666"/>
                </a:solidFill>
                <a:latin typeface="Raleway Light"/>
                <a:ea typeface="Raleway Light"/>
                <a:cs typeface="Raleway Light"/>
                <a:sym typeface="Raleway Light"/>
              </a:defRPr>
            </a:lvl1pPr>
            <a:lvl2pPr marL="914400" lvl="1" indent="-342900">
              <a:spcBef>
                <a:spcPts val="0"/>
              </a:spcBef>
              <a:spcAft>
                <a:spcPts val="0"/>
              </a:spcAft>
              <a:buClr>
                <a:srgbClr val="FFB600"/>
              </a:buClr>
              <a:buSzPts val="1800"/>
              <a:buChar char="○"/>
              <a:defRPr/>
            </a:lvl2pPr>
            <a:lvl3pPr marL="1371600" lvl="2" indent="-342900">
              <a:spcBef>
                <a:spcPts val="0"/>
              </a:spcBef>
              <a:spcAft>
                <a:spcPts val="0"/>
              </a:spcAft>
              <a:buClr>
                <a:srgbClr val="FFB600"/>
              </a:buClr>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dirty="0"/>
          </a:p>
        </p:txBody>
      </p:sp>
      <p:cxnSp>
        <p:nvCxnSpPr>
          <p:cNvPr id="3" name="Rechte verbindingslijn 2"/>
          <p:cNvCxnSpPr/>
          <p:nvPr userDrawn="1"/>
        </p:nvCxnSpPr>
        <p:spPr>
          <a:xfrm>
            <a:off x="462013" y="4526502"/>
            <a:ext cx="8280000" cy="0"/>
          </a:xfrm>
          <a:prstGeom prst="line">
            <a:avLst/>
          </a:prstGeom>
          <a:noFill/>
          <a:ln w="19050" cap="flat" cmpd="sng">
            <a:solidFill>
              <a:srgbClr val="CF192C"/>
            </a:solidFill>
            <a:prstDash val="dot"/>
            <a:round/>
            <a:headEnd type="none" w="med" len="med"/>
            <a:tailEnd type="none" w="med" len="med"/>
          </a:ln>
        </p:spPr>
      </p:cxnSp>
      <p:pic>
        <p:nvPicPr>
          <p:cNvPr id="10" name="Afbeelding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680000"/>
            <a:ext cx="308566" cy="308566"/>
          </a:xfrm>
          <a:prstGeom prst="rect">
            <a:avLst/>
          </a:prstGeom>
        </p:spPr>
      </p:pic>
    </p:spTree>
    <p:extLst>
      <p:ext uri="{BB962C8B-B14F-4D97-AF65-F5344CB8AC3E}">
        <p14:creationId xmlns:p14="http://schemas.microsoft.com/office/powerpoint/2010/main" val="1771515600"/>
      </p:ext>
    </p:extLst>
  </p:cSld>
  <p:clrMapOvr>
    <a:masterClrMapping/>
  </p:clrMapOvr>
  <p:transition spd="slow">
    <p:push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ous-titre">
    <p:bg>
      <p:bgPr>
        <a:solidFill>
          <a:srgbClr val="CF192C"/>
        </a:solidFill>
        <a:effectLst/>
      </p:bgPr>
    </p:bg>
    <p:spTree>
      <p:nvGrpSpPr>
        <p:cNvPr id="1" name="Shape 12"/>
        <p:cNvGrpSpPr/>
        <p:nvPr/>
      </p:nvGrpSpPr>
      <p:grpSpPr>
        <a:xfrm>
          <a:off x="0" y="0"/>
          <a:ext cx="0" cy="0"/>
          <a:chOff x="0" y="0"/>
          <a:chExt cx="0" cy="0"/>
        </a:xfrm>
      </p:grpSpPr>
      <p:sp>
        <p:nvSpPr>
          <p:cNvPr id="13" name="Shape 13"/>
          <p:cNvSpPr/>
          <p:nvPr/>
        </p:nvSpPr>
        <p:spPr>
          <a:xfrm>
            <a:off x="390736" y="379878"/>
            <a:ext cx="8362529" cy="4383746"/>
          </a:xfrm>
          <a:custGeom>
            <a:avLst/>
            <a:gdLst/>
            <a:ahLst/>
            <a:cxnLst/>
            <a:rect l="0" t="0" r="0" b="0"/>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bg1"/>
            </a:solidFill>
            <a:prstDash val="dot"/>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14" name="Shape 14"/>
          <p:cNvSpPr txBox="1">
            <a:spLocks noGrp="1"/>
          </p:cNvSpPr>
          <p:nvPr>
            <p:ph type="ctrTitle"/>
          </p:nvPr>
        </p:nvSpPr>
        <p:spPr>
          <a:xfrm>
            <a:off x="685800" y="2726342"/>
            <a:ext cx="7772400" cy="1159800"/>
          </a:xfrm>
          <a:prstGeom prst="rect">
            <a:avLst/>
          </a:prstGeom>
        </p:spPr>
        <p:txBody>
          <a:bodyPr spcFirstLastPara="1" wrap="square" lIns="91425" tIns="91425" rIns="91425" bIns="91425" anchor="b" anchorCtr="0"/>
          <a:lstStyle>
            <a:lvl1pPr lvl="0" rtl="0">
              <a:spcBef>
                <a:spcPts val="0"/>
              </a:spcBef>
              <a:spcAft>
                <a:spcPts val="0"/>
              </a:spcAft>
              <a:buSzPts val="4800"/>
              <a:buNone/>
              <a:defRPr sz="4800">
                <a:solidFill>
                  <a:schemeClr val="bg1"/>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dirty="0"/>
          </a:p>
        </p:txBody>
      </p:sp>
      <p:sp>
        <p:nvSpPr>
          <p:cNvPr id="15" name="Shape 15"/>
          <p:cNvSpPr txBox="1">
            <a:spLocks noGrp="1"/>
          </p:cNvSpPr>
          <p:nvPr>
            <p:ph type="subTitle" idx="1"/>
          </p:nvPr>
        </p:nvSpPr>
        <p:spPr>
          <a:xfrm>
            <a:off x="685800" y="3830653"/>
            <a:ext cx="7772400" cy="784800"/>
          </a:xfrm>
          <a:prstGeom prst="rect">
            <a:avLst/>
          </a:prstGeom>
        </p:spPr>
        <p:txBody>
          <a:bodyPr spcFirstLastPara="1" wrap="square" lIns="91425" tIns="91425" rIns="91425" bIns="91425" anchor="t" anchorCtr="0"/>
          <a:lstStyle>
            <a:lvl1pPr marL="0" lvl="0" indent="0" rtl="0">
              <a:spcBef>
                <a:spcPts val="0"/>
              </a:spcBef>
              <a:spcAft>
                <a:spcPts val="0"/>
              </a:spcAft>
              <a:buClr>
                <a:srgbClr val="FFFFFF"/>
              </a:buClr>
              <a:buSzPts val="1800"/>
              <a:buNone/>
              <a:defRPr>
                <a:solidFill>
                  <a:srgbClr val="FFFFFF"/>
                </a:solidFill>
              </a:defRPr>
            </a:lvl1pPr>
            <a:lvl2pPr lvl="1" rtl="0">
              <a:spcBef>
                <a:spcPts val="0"/>
              </a:spcBef>
              <a:spcAft>
                <a:spcPts val="0"/>
              </a:spcAft>
              <a:buClr>
                <a:srgbClr val="FFFFFF"/>
              </a:buClr>
              <a:buSzPts val="3000"/>
              <a:buNone/>
              <a:defRPr sz="3000">
                <a:solidFill>
                  <a:srgbClr val="FFFFFF"/>
                </a:solidFill>
              </a:defRPr>
            </a:lvl2pPr>
            <a:lvl3pPr lvl="2" rtl="0">
              <a:spcBef>
                <a:spcPts val="0"/>
              </a:spcBef>
              <a:spcAft>
                <a:spcPts val="0"/>
              </a:spcAft>
              <a:buClr>
                <a:srgbClr val="FFFFFF"/>
              </a:buClr>
              <a:buSzPts val="3000"/>
              <a:buNone/>
              <a:defRPr sz="3000">
                <a:solidFill>
                  <a:srgbClr val="FFFFFF"/>
                </a:solidFill>
              </a:defRPr>
            </a:lvl3pPr>
            <a:lvl4pPr lvl="3" rtl="0">
              <a:spcBef>
                <a:spcPts val="0"/>
              </a:spcBef>
              <a:spcAft>
                <a:spcPts val="0"/>
              </a:spcAft>
              <a:buClr>
                <a:srgbClr val="FFFFFF"/>
              </a:buClr>
              <a:buSzPts val="3000"/>
              <a:buNone/>
              <a:defRPr sz="3000">
                <a:solidFill>
                  <a:srgbClr val="FFFFFF"/>
                </a:solidFill>
              </a:defRPr>
            </a:lvl4pPr>
            <a:lvl5pPr lvl="4" rtl="0">
              <a:spcBef>
                <a:spcPts val="0"/>
              </a:spcBef>
              <a:spcAft>
                <a:spcPts val="0"/>
              </a:spcAft>
              <a:buClr>
                <a:srgbClr val="FFFFFF"/>
              </a:buClr>
              <a:buSzPts val="3000"/>
              <a:buNone/>
              <a:defRPr sz="3000">
                <a:solidFill>
                  <a:srgbClr val="FFFFFF"/>
                </a:solidFill>
              </a:defRPr>
            </a:lvl5pPr>
            <a:lvl6pPr lvl="5" rtl="0">
              <a:spcBef>
                <a:spcPts val="0"/>
              </a:spcBef>
              <a:spcAft>
                <a:spcPts val="0"/>
              </a:spcAft>
              <a:buClr>
                <a:srgbClr val="FFFFFF"/>
              </a:buClr>
              <a:buSzPts val="3000"/>
              <a:buNone/>
              <a:defRPr sz="3000">
                <a:solidFill>
                  <a:srgbClr val="FFFFFF"/>
                </a:solidFill>
              </a:defRPr>
            </a:lvl6pPr>
            <a:lvl7pPr lvl="6" rtl="0">
              <a:spcBef>
                <a:spcPts val="0"/>
              </a:spcBef>
              <a:spcAft>
                <a:spcPts val="0"/>
              </a:spcAft>
              <a:buClr>
                <a:srgbClr val="FFFFFF"/>
              </a:buClr>
              <a:buSzPts val="3000"/>
              <a:buNone/>
              <a:defRPr sz="3000">
                <a:solidFill>
                  <a:srgbClr val="FFFFFF"/>
                </a:solidFill>
              </a:defRPr>
            </a:lvl7pPr>
            <a:lvl8pPr lvl="7" rtl="0">
              <a:spcBef>
                <a:spcPts val="0"/>
              </a:spcBef>
              <a:spcAft>
                <a:spcPts val="0"/>
              </a:spcAft>
              <a:buClr>
                <a:srgbClr val="FFFFFF"/>
              </a:buClr>
              <a:buSzPts val="3000"/>
              <a:buNone/>
              <a:defRPr sz="3000">
                <a:solidFill>
                  <a:srgbClr val="FFFFFF"/>
                </a:solidFill>
              </a:defRPr>
            </a:lvl8pPr>
            <a:lvl9pPr lvl="8" rtl="0">
              <a:spcBef>
                <a:spcPts val="0"/>
              </a:spcBef>
              <a:spcAft>
                <a:spcPts val="0"/>
              </a:spcAft>
              <a:buClr>
                <a:srgbClr val="FFFFFF"/>
              </a:buClr>
              <a:buSzPts val="3000"/>
              <a:buNone/>
              <a:defRPr sz="3000">
                <a:solidFill>
                  <a:srgbClr val="FFFFFF"/>
                </a:solidFill>
              </a:defRPr>
            </a:lvl9pPr>
          </a:lstStyle>
          <a:p>
            <a:endParaRPr dirty="0"/>
          </a:p>
        </p:txBody>
      </p:sp>
    </p:spTree>
    <p:extLst>
      <p:ext uri="{BB962C8B-B14F-4D97-AF65-F5344CB8AC3E}">
        <p14:creationId xmlns:p14="http://schemas.microsoft.com/office/powerpoint/2010/main" val="3243696227"/>
      </p:ext>
    </p:extLst>
  </p:cSld>
  <p:clrMapOvr>
    <a:masterClrMapping/>
  </p:clrMapOvr>
  <p:transition spd="slow">
    <p:push dir="u"/>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ColTx">
  <p:cSld name="Titel + 2 kolom">
    <p:spTree>
      <p:nvGrpSpPr>
        <p:cNvPr id="1" name="Shape 26"/>
        <p:cNvGrpSpPr/>
        <p:nvPr/>
      </p:nvGrpSpPr>
      <p:grpSpPr>
        <a:xfrm>
          <a:off x="0" y="0"/>
          <a:ext cx="0" cy="0"/>
          <a:chOff x="0" y="0"/>
          <a:chExt cx="0" cy="0"/>
        </a:xfrm>
      </p:grpSpPr>
      <p:sp>
        <p:nvSpPr>
          <p:cNvPr id="27" name="Shape 27"/>
          <p:cNvSpPr/>
          <p:nvPr/>
        </p:nvSpPr>
        <p:spPr>
          <a:xfrm>
            <a:off x="390735" y="379877"/>
            <a:ext cx="8362529" cy="4383746"/>
          </a:xfrm>
          <a:custGeom>
            <a:avLst/>
            <a:gdLst/>
            <a:ahLst/>
            <a:cxnLst/>
            <a:rect l="0" t="0" r="0" b="0"/>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CF192C"/>
            </a:solidFill>
            <a:prstDash val="dot"/>
            <a:round/>
            <a:headEnd type="none" w="med" len="med"/>
            <a:tailEnd type="none" w="med" len="med"/>
          </a:ln>
        </p:spPr>
        <p:txBody>
          <a:bodyPr spcFirstLastPara="1" wrap="square" lIns="91425" tIns="91425" rIns="91425" bIns="91425" anchor="ctr" anchorCtr="0">
            <a:noAutofit/>
          </a:bodyPr>
          <a:lstStyle/>
          <a:p>
            <a:endParaRPr/>
          </a:p>
        </p:txBody>
      </p:sp>
      <p:sp>
        <p:nvSpPr>
          <p:cNvPr id="28" name="Shape 28"/>
          <p:cNvSpPr txBox="1">
            <a:spLocks noGrp="1"/>
          </p:cNvSpPr>
          <p:nvPr>
            <p:ph type="title"/>
          </p:nvPr>
        </p:nvSpPr>
        <p:spPr>
          <a:xfrm>
            <a:off x="922000" y="553572"/>
            <a:ext cx="6866100" cy="857400"/>
          </a:xfrm>
          <a:prstGeom prst="rect">
            <a:avLst/>
          </a:prstGeom>
        </p:spPr>
        <p:txBody>
          <a:bodyPr spcFirstLastPara="1" wrap="square" lIns="0" tIns="91425" rIns="91425" bIns="91425" anchor="t" anchorCtr="0"/>
          <a:lstStyle>
            <a:lvl1pPr lvl="0">
              <a:spcBef>
                <a:spcPts val="0"/>
              </a:spcBef>
              <a:spcAft>
                <a:spcPts val="0"/>
              </a:spcAft>
              <a:buSzPts val="5800"/>
              <a:buNone/>
              <a:defRPr sz="5000"/>
            </a:lvl1pPr>
            <a:lvl2pPr lvl="1">
              <a:spcBef>
                <a:spcPts val="0"/>
              </a:spcBef>
              <a:spcAft>
                <a:spcPts val="0"/>
              </a:spcAft>
              <a:buSzPts val="5800"/>
              <a:buNone/>
              <a:defRPr/>
            </a:lvl2pPr>
            <a:lvl3pPr lvl="2">
              <a:spcBef>
                <a:spcPts val="0"/>
              </a:spcBef>
              <a:spcAft>
                <a:spcPts val="0"/>
              </a:spcAft>
              <a:buSzPts val="5800"/>
              <a:buNone/>
              <a:defRPr/>
            </a:lvl3pPr>
            <a:lvl4pPr lvl="3">
              <a:spcBef>
                <a:spcPts val="0"/>
              </a:spcBef>
              <a:spcAft>
                <a:spcPts val="0"/>
              </a:spcAft>
              <a:buSzPts val="5800"/>
              <a:buNone/>
              <a:defRPr/>
            </a:lvl4pPr>
            <a:lvl5pPr lvl="4">
              <a:spcBef>
                <a:spcPts val="0"/>
              </a:spcBef>
              <a:spcAft>
                <a:spcPts val="0"/>
              </a:spcAft>
              <a:buSzPts val="5800"/>
              <a:buNone/>
              <a:defRPr/>
            </a:lvl5pPr>
            <a:lvl6pPr lvl="5">
              <a:spcBef>
                <a:spcPts val="0"/>
              </a:spcBef>
              <a:spcAft>
                <a:spcPts val="0"/>
              </a:spcAft>
              <a:buSzPts val="5800"/>
              <a:buNone/>
              <a:defRPr/>
            </a:lvl6pPr>
            <a:lvl7pPr lvl="6">
              <a:spcBef>
                <a:spcPts val="0"/>
              </a:spcBef>
              <a:spcAft>
                <a:spcPts val="0"/>
              </a:spcAft>
              <a:buSzPts val="5800"/>
              <a:buNone/>
              <a:defRPr/>
            </a:lvl7pPr>
            <a:lvl8pPr lvl="7">
              <a:spcBef>
                <a:spcPts val="0"/>
              </a:spcBef>
              <a:spcAft>
                <a:spcPts val="0"/>
              </a:spcAft>
              <a:buSzPts val="5800"/>
              <a:buNone/>
              <a:defRPr/>
            </a:lvl8pPr>
            <a:lvl9pPr lvl="8">
              <a:spcBef>
                <a:spcPts val="0"/>
              </a:spcBef>
              <a:spcAft>
                <a:spcPts val="0"/>
              </a:spcAft>
              <a:buSzPts val="5800"/>
              <a:buNone/>
              <a:defRPr/>
            </a:lvl9pPr>
          </a:lstStyle>
          <a:p>
            <a:endParaRPr dirty="0"/>
          </a:p>
        </p:txBody>
      </p:sp>
      <p:sp>
        <p:nvSpPr>
          <p:cNvPr id="29" name="Shape 29"/>
          <p:cNvSpPr txBox="1">
            <a:spLocks noGrp="1"/>
          </p:cNvSpPr>
          <p:nvPr>
            <p:ph type="body" idx="1"/>
          </p:nvPr>
        </p:nvSpPr>
        <p:spPr>
          <a:xfrm>
            <a:off x="922000" y="1584667"/>
            <a:ext cx="3543300" cy="3027600"/>
          </a:xfrm>
          <a:prstGeom prst="rect">
            <a:avLst/>
          </a:prstGeom>
        </p:spPr>
        <p:txBody>
          <a:bodyPr spcFirstLastPara="1" wrap="square" lIns="0" tIns="91425" rIns="91425" bIns="91425" anchor="t" anchorCtr="0"/>
          <a:lstStyle>
            <a:lvl1pPr marL="180000" lvl="0" indent="-180000">
              <a:spcBef>
                <a:spcPts val="600"/>
              </a:spcBef>
              <a:spcAft>
                <a:spcPts val="0"/>
              </a:spcAft>
              <a:buClr>
                <a:srgbClr val="CF192C"/>
              </a:buClr>
              <a:buSzPct val="90000"/>
              <a:buChar char="●"/>
              <a:defRPr sz="1800" b="0" i="0" u="none" strike="noStrike" cap="none" dirty="0">
                <a:solidFill>
                  <a:srgbClr val="666666"/>
                </a:solidFill>
                <a:latin typeface="Raleway Light"/>
                <a:ea typeface="Raleway Light"/>
                <a:cs typeface="Raleway Light"/>
                <a:sym typeface="Raleway Light"/>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dirty="0"/>
          </a:p>
        </p:txBody>
      </p:sp>
      <p:sp>
        <p:nvSpPr>
          <p:cNvPr id="30" name="Shape 30"/>
          <p:cNvSpPr txBox="1">
            <a:spLocks noGrp="1"/>
          </p:cNvSpPr>
          <p:nvPr>
            <p:ph type="body" idx="2"/>
          </p:nvPr>
        </p:nvSpPr>
        <p:spPr>
          <a:xfrm>
            <a:off x="4678687" y="1584667"/>
            <a:ext cx="3543300" cy="3027600"/>
          </a:xfrm>
          <a:prstGeom prst="rect">
            <a:avLst/>
          </a:prstGeom>
        </p:spPr>
        <p:txBody>
          <a:bodyPr spcFirstLastPara="1" wrap="square" lIns="0" tIns="91425" rIns="91425" bIns="91425" anchor="t" anchorCtr="0"/>
          <a:lstStyle>
            <a:lvl1pPr marL="180000" lvl="0" indent="-180000">
              <a:spcBef>
                <a:spcPts val="600"/>
              </a:spcBef>
              <a:spcAft>
                <a:spcPts val="0"/>
              </a:spcAft>
              <a:buClr>
                <a:srgbClr val="CF192C"/>
              </a:buClr>
              <a:buSzPct val="900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dirty="0"/>
          </a:p>
        </p:txBody>
      </p:sp>
      <p:pic>
        <p:nvPicPr>
          <p:cNvPr id="8" name="Afbeelding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680000"/>
            <a:ext cx="308566" cy="308566"/>
          </a:xfrm>
          <a:prstGeom prst="rect">
            <a:avLst/>
          </a:prstGeom>
        </p:spPr>
      </p:pic>
    </p:spTree>
    <p:extLst>
      <p:ext uri="{BB962C8B-B14F-4D97-AF65-F5344CB8AC3E}">
        <p14:creationId xmlns:p14="http://schemas.microsoft.com/office/powerpoint/2010/main" val="4173966348"/>
      </p:ext>
    </p:extLst>
  </p:cSld>
  <p:clrMapOvr>
    <a:masterClrMapping/>
  </p:clrMapOvr>
  <p:transition spd="slow">
    <p:push dir="u"/>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itel + 3 kolom">
    <p:spTree>
      <p:nvGrpSpPr>
        <p:cNvPr id="1" name="Shape 32"/>
        <p:cNvGrpSpPr/>
        <p:nvPr/>
      </p:nvGrpSpPr>
      <p:grpSpPr>
        <a:xfrm>
          <a:off x="0" y="0"/>
          <a:ext cx="0" cy="0"/>
          <a:chOff x="0" y="0"/>
          <a:chExt cx="0" cy="0"/>
        </a:xfrm>
      </p:grpSpPr>
      <p:sp>
        <p:nvSpPr>
          <p:cNvPr id="33" name="Shape 33"/>
          <p:cNvSpPr/>
          <p:nvPr/>
        </p:nvSpPr>
        <p:spPr>
          <a:xfrm>
            <a:off x="390735" y="379877"/>
            <a:ext cx="8362529" cy="4383746"/>
          </a:xfrm>
          <a:custGeom>
            <a:avLst/>
            <a:gdLst/>
            <a:ahLst/>
            <a:cxnLst/>
            <a:rect l="0" t="0" r="0" b="0"/>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CF192C"/>
            </a:solidFill>
            <a:prstDash val="dot"/>
            <a:round/>
            <a:headEnd type="none" w="med" len="med"/>
            <a:tailEnd type="none" w="med" len="med"/>
          </a:ln>
        </p:spPr>
        <p:txBody>
          <a:bodyPr spcFirstLastPara="1" wrap="square" lIns="0" tIns="91425" rIns="91425" bIns="91425" anchor="ctr" anchorCtr="0">
            <a:noAutofit/>
          </a:bodyPr>
          <a:lstStyle/>
          <a:p>
            <a:endParaRPr/>
          </a:p>
        </p:txBody>
      </p:sp>
      <p:sp>
        <p:nvSpPr>
          <p:cNvPr id="34" name="Shape 34"/>
          <p:cNvSpPr txBox="1">
            <a:spLocks noGrp="1"/>
          </p:cNvSpPr>
          <p:nvPr>
            <p:ph type="title"/>
          </p:nvPr>
        </p:nvSpPr>
        <p:spPr>
          <a:xfrm>
            <a:off x="922000" y="515994"/>
            <a:ext cx="6866100" cy="857400"/>
          </a:xfrm>
          <a:prstGeom prst="rect">
            <a:avLst/>
          </a:prstGeom>
        </p:spPr>
        <p:txBody>
          <a:bodyPr spcFirstLastPara="1" wrap="square" lIns="0" tIns="91425" rIns="91425" bIns="91425" anchor="t" anchorCtr="0"/>
          <a:lstStyle>
            <a:lvl1pPr lvl="0" rtl="0">
              <a:spcBef>
                <a:spcPts val="0"/>
              </a:spcBef>
              <a:spcAft>
                <a:spcPts val="0"/>
              </a:spcAft>
              <a:buSzPts val="5800"/>
              <a:buNone/>
              <a:defRPr sz="5000"/>
            </a:lvl1pPr>
            <a:lvl2pPr lvl="1" rtl="0">
              <a:spcBef>
                <a:spcPts val="0"/>
              </a:spcBef>
              <a:spcAft>
                <a:spcPts val="0"/>
              </a:spcAft>
              <a:buSzPts val="5800"/>
              <a:buNone/>
              <a:defRPr/>
            </a:lvl2pPr>
            <a:lvl3pPr lvl="2" rtl="0">
              <a:spcBef>
                <a:spcPts val="0"/>
              </a:spcBef>
              <a:spcAft>
                <a:spcPts val="0"/>
              </a:spcAft>
              <a:buSzPts val="5800"/>
              <a:buNone/>
              <a:defRPr/>
            </a:lvl3pPr>
            <a:lvl4pPr lvl="3" rtl="0">
              <a:spcBef>
                <a:spcPts val="0"/>
              </a:spcBef>
              <a:spcAft>
                <a:spcPts val="0"/>
              </a:spcAft>
              <a:buSzPts val="5800"/>
              <a:buNone/>
              <a:defRPr/>
            </a:lvl4pPr>
            <a:lvl5pPr lvl="4" rtl="0">
              <a:spcBef>
                <a:spcPts val="0"/>
              </a:spcBef>
              <a:spcAft>
                <a:spcPts val="0"/>
              </a:spcAft>
              <a:buSzPts val="5800"/>
              <a:buNone/>
              <a:defRPr/>
            </a:lvl5pPr>
            <a:lvl6pPr lvl="5" rtl="0">
              <a:spcBef>
                <a:spcPts val="0"/>
              </a:spcBef>
              <a:spcAft>
                <a:spcPts val="0"/>
              </a:spcAft>
              <a:buSzPts val="5800"/>
              <a:buNone/>
              <a:defRPr/>
            </a:lvl6pPr>
            <a:lvl7pPr lvl="6" rtl="0">
              <a:spcBef>
                <a:spcPts val="0"/>
              </a:spcBef>
              <a:spcAft>
                <a:spcPts val="0"/>
              </a:spcAft>
              <a:buSzPts val="5800"/>
              <a:buNone/>
              <a:defRPr/>
            </a:lvl7pPr>
            <a:lvl8pPr lvl="7" rtl="0">
              <a:spcBef>
                <a:spcPts val="0"/>
              </a:spcBef>
              <a:spcAft>
                <a:spcPts val="0"/>
              </a:spcAft>
              <a:buSzPts val="5800"/>
              <a:buNone/>
              <a:defRPr/>
            </a:lvl8pPr>
            <a:lvl9pPr lvl="8" rtl="0">
              <a:spcBef>
                <a:spcPts val="0"/>
              </a:spcBef>
              <a:spcAft>
                <a:spcPts val="0"/>
              </a:spcAft>
              <a:buSzPts val="5800"/>
              <a:buNone/>
              <a:defRPr/>
            </a:lvl9pPr>
          </a:lstStyle>
          <a:p>
            <a:endParaRPr dirty="0"/>
          </a:p>
        </p:txBody>
      </p:sp>
      <p:sp>
        <p:nvSpPr>
          <p:cNvPr id="35" name="Shape 35"/>
          <p:cNvSpPr txBox="1">
            <a:spLocks noGrp="1"/>
          </p:cNvSpPr>
          <p:nvPr>
            <p:ph type="body" idx="1"/>
          </p:nvPr>
        </p:nvSpPr>
        <p:spPr>
          <a:xfrm>
            <a:off x="922000" y="1509511"/>
            <a:ext cx="2332200" cy="2919000"/>
          </a:xfrm>
          <a:prstGeom prst="rect">
            <a:avLst/>
          </a:prstGeom>
        </p:spPr>
        <p:txBody>
          <a:bodyPr spcFirstLastPara="1" wrap="square" lIns="0" tIns="91425" rIns="91425" bIns="91425" anchor="t" anchorCtr="0"/>
          <a:lstStyle>
            <a:lvl1pPr marL="180000" lvl="0" indent="-180000" rtl="0">
              <a:spcBef>
                <a:spcPts val="600"/>
              </a:spcBef>
              <a:spcAft>
                <a:spcPts val="0"/>
              </a:spcAft>
              <a:buClr>
                <a:srgbClr val="CF192C"/>
              </a:buClr>
              <a:buSzPct val="900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dirty="0"/>
          </a:p>
        </p:txBody>
      </p:sp>
      <p:sp>
        <p:nvSpPr>
          <p:cNvPr id="36" name="Shape 36"/>
          <p:cNvSpPr txBox="1">
            <a:spLocks noGrp="1"/>
          </p:cNvSpPr>
          <p:nvPr>
            <p:ph type="body" idx="2"/>
          </p:nvPr>
        </p:nvSpPr>
        <p:spPr>
          <a:xfrm>
            <a:off x="3373778" y="1509511"/>
            <a:ext cx="2332200" cy="2919000"/>
          </a:xfrm>
          <a:prstGeom prst="rect">
            <a:avLst/>
          </a:prstGeom>
        </p:spPr>
        <p:txBody>
          <a:bodyPr spcFirstLastPara="1" wrap="square" lIns="0" tIns="91425" rIns="91425" bIns="91425" anchor="t" anchorCtr="0"/>
          <a:lstStyle>
            <a:lvl1pPr marL="180000" lvl="0" indent="-180000" rtl="0">
              <a:spcBef>
                <a:spcPts val="600"/>
              </a:spcBef>
              <a:spcAft>
                <a:spcPts val="0"/>
              </a:spcAft>
              <a:buClr>
                <a:srgbClr val="CF192C"/>
              </a:buClr>
              <a:buSzPct val="900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dirty="0"/>
          </a:p>
        </p:txBody>
      </p:sp>
      <p:sp>
        <p:nvSpPr>
          <p:cNvPr id="37" name="Shape 37"/>
          <p:cNvSpPr txBox="1">
            <a:spLocks noGrp="1"/>
          </p:cNvSpPr>
          <p:nvPr>
            <p:ph type="body" idx="3"/>
          </p:nvPr>
        </p:nvSpPr>
        <p:spPr>
          <a:xfrm>
            <a:off x="5825557" y="1509511"/>
            <a:ext cx="2332200" cy="2919000"/>
          </a:xfrm>
          <a:prstGeom prst="rect">
            <a:avLst/>
          </a:prstGeom>
        </p:spPr>
        <p:txBody>
          <a:bodyPr spcFirstLastPara="1" wrap="square" lIns="0" tIns="91425" rIns="91425" bIns="91425" anchor="t" anchorCtr="0"/>
          <a:lstStyle>
            <a:lvl1pPr marL="180000" lvl="0" indent="-180000" rtl="0">
              <a:spcBef>
                <a:spcPts val="600"/>
              </a:spcBef>
              <a:spcAft>
                <a:spcPts val="0"/>
              </a:spcAft>
              <a:buClr>
                <a:srgbClr val="CF192C"/>
              </a:buClr>
              <a:buSzPct val="900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dirty="0"/>
          </a:p>
        </p:txBody>
      </p:sp>
      <p:pic>
        <p:nvPicPr>
          <p:cNvPr id="9" name="Afbeelding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680000"/>
            <a:ext cx="308566" cy="308566"/>
          </a:xfrm>
          <a:prstGeom prst="rect">
            <a:avLst/>
          </a:prstGeom>
        </p:spPr>
      </p:pic>
    </p:spTree>
    <p:extLst>
      <p:ext uri="{BB962C8B-B14F-4D97-AF65-F5344CB8AC3E}">
        <p14:creationId xmlns:p14="http://schemas.microsoft.com/office/powerpoint/2010/main" val="1017503392"/>
      </p:ext>
    </p:extLst>
  </p:cSld>
  <p:clrMapOvr>
    <a:masterClrMapping/>
  </p:clrMapOvr>
  <p:transition spd="slow">
    <p:push dir="u"/>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680000"/>
            <a:ext cx="308566" cy="308566"/>
          </a:xfrm>
          <a:prstGeom prst="rect">
            <a:avLst/>
          </a:prstGeom>
        </p:spPr>
      </p:pic>
    </p:spTree>
    <p:extLst>
      <p:ext uri="{BB962C8B-B14F-4D97-AF65-F5344CB8AC3E}">
        <p14:creationId xmlns:p14="http://schemas.microsoft.com/office/powerpoint/2010/main" val="3600528043"/>
      </p:ext>
    </p:extLst>
  </p:cSld>
  <p:clrMapOvr>
    <a:masterClrMapping/>
  </p:clrMapOvr>
  <p:transition spd="slow">
    <p:push dir="u"/>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co">
    <p:spTree>
      <p:nvGrpSpPr>
        <p:cNvPr id="1" name="Shape 47"/>
        <p:cNvGrpSpPr/>
        <p:nvPr/>
      </p:nvGrpSpPr>
      <p:grpSpPr>
        <a:xfrm>
          <a:off x="0" y="0"/>
          <a:ext cx="0" cy="0"/>
          <a:chOff x="0" y="0"/>
          <a:chExt cx="0" cy="0"/>
        </a:xfrm>
      </p:grpSpPr>
      <p:sp>
        <p:nvSpPr>
          <p:cNvPr id="49" name="Shape 49"/>
          <p:cNvSpPr/>
          <p:nvPr/>
        </p:nvSpPr>
        <p:spPr>
          <a:xfrm>
            <a:off x="390735" y="379877"/>
            <a:ext cx="8362529" cy="4383746"/>
          </a:xfrm>
          <a:custGeom>
            <a:avLst/>
            <a:gdLst/>
            <a:ahLst/>
            <a:cxnLst/>
            <a:rect l="0" t="0" r="0" b="0"/>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CF192C"/>
            </a:solidFill>
            <a:prstDash val="dot"/>
            <a:round/>
            <a:headEnd type="none" w="med" len="med"/>
            <a:tailEnd type="none" w="med" len="med"/>
          </a:ln>
        </p:spPr>
        <p:txBody>
          <a:bodyPr spcFirstLastPara="1" wrap="square" lIns="91425" tIns="91425" rIns="91425" bIns="91425" anchor="ctr" anchorCtr="0">
            <a:noAutofit/>
          </a:bodyPr>
          <a:lstStyle/>
          <a:p>
            <a:endParaRPr/>
          </a:p>
        </p:txBody>
      </p:sp>
      <p:pic>
        <p:nvPicPr>
          <p:cNvPr id="5" name="Afbeelding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680000"/>
            <a:ext cx="308566" cy="308566"/>
          </a:xfrm>
          <a:prstGeom prst="rect">
            <a:avLst/>
          </a:prstGeom>
        </p:spPr>
      </p:pic>
    </p:spTree>
    <p:extLst>
      <p:ext uri="{BB962C8B-B14F-4D97-AF65-F5344CB8AC3E}">
        <p14:creationId xmlns:p14="http://schemas.microsoft.com/office/powerpoint/2010/main" val="279215151"/>
      </p:ext>
    </p:extLst>
  </p:cSld>
  <p:clrMapOvr>
    <a:masterClrMapping/>
  </p:clrMapOvr>
  <p:transition spd="slow">
    <p:push dir="u"/>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Blanco gekleurd">
    <p:bg>
      <p:bgPr>
        <a:solidFill>
          <a:srgbClr val="CF192C"/>
        </a:solidFill>
        <a:effectLst/>
      </p:bgPr>
    </p:bg>
    <p:spTree>
      <p:nvGrpSpPr>
        <p:cNvPr id="1" name="Shape 50"/>
        <p:cNvGrpSpPr/>
        <p:nvPr/>
      </p:nvGrpSpPr>
      <p:grpSpPr>
        <a:xfrm>
          <a:off x="0" y="0"/>
          <a:ext cx="0" cy="0"/>
          <a:chOff x="0" y="0"/>
          <a:chExt cx="0" cy="0"/>
        </a:xfrm>
      </p:grpSpPr>
      <p:sp>
        <p:nvSpPr>
          <p:cNvPr id="52" name="Shape 52"/>
          <p:cNvSpPr/>
          <p:nvPr/>
        </p:nvSpPr>
        <p:spPr>
          <a:xfrm>
            <a:off x="390735" y="379877"/>
            <a:ext cx="8362529" cy="4383746"/>
          </a:xfrm>
          <a:custGeom>
            <a:avLst/>
            <a:gdLst/>
            <a:ahLst/>
            <a:cxnLst/>
            <a:rect l="0" t="0" r="0" b="0"/>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FFFFFF"/>
            </a:solidFill>
            <a:prstDash val="dot"/>
            <a:round/>
            <a:headEnd type="none" w="med" len="med"/>
            <a:tailEnd type="none" w="med" len="med"/>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2096861988"/>
      </p:ext>
    </p:extLst>
  </p:cSld>
  <p:clrMapOvr>
    <a:masterClrMapping/>
  </p:clrMapOvr>
  <p:transition spd="slow">
    <p:push dir="u"/>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p:bg>
      <p:bgPr>
        <a:solidFill>
          <a:srgbClr val="CF192C"/>
        </a:solidFill>
        <a:effectLst/>
      </p:bgPr>
    </p:bg>
    <p:spTree>
      <p:nvGrpSpPr>
        <p:cNvPr id="1" name="Shape 50"/>
        <p:cNvGrpSpPr/>
        <p:nvPr/>
      </p:nvGrpSpPr>
      <p:grpSpPr>
        <a:xfrm>
          <a:off x="0" y="0"/>
          <a:ext cx="0" cy="0"/>
          <a:chOff x="0" y="0"/>
          <a:chExt cx="0" cy="0"/>
        </a:xfrm>
      </p:grpSpPr>
      <p:sp>
        <p:nvSpPr>
          <p:cNvPr id="3" name="Shape 17"/>
          <p:cNvSpPr/>
          <p:nvPr userDrawn="1"/>
        </p:nvSpPr>
        <p:spPr>
          <a:xfrm flipH="1">
            <a:off x="390735" y="379877"/>
            <a:ext cx="8362529" cy="4383746"/>
          </a:xfrm>
          <a:custGeom>
            <a:avLst/>
            <a:gdLst/>
            <a:ahLst/>
            <a:cxnLst/>
            <a:rect l="0" t="0" r="0" b="0"/>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bg1"/>
            </a:solidFill>
            <a:prstDash val="dot"/>
            <a:round/>
            <a:headEnd type="none" w="med" len="med"/>
            <a:tailEnd type="none" w="med" len="med"/>
          </a:ln>
        </p:spPr>
        <p:txBody>
          <a:bodyPr spcFirstLastPara="1" wrap="square" lIns="91425" tIns="91425" rIns="91425" bIns="91425" anchor="ctr" anchorCtr="0">
            <a:noAutofit/>
          </a:bodyPr>
          <a:lstStyle/>
          <a:p>
            <a:endParaRPr/>
          </a:p>
        </p:txBody>
      </p:sp>
      <p:sp>
        <p:nvSpPr>
          <p:cNvPr id="4" name="Shape 18"/>
          <p:cNvSpPr txBox="1">
            <a:spLocks noGrp="1"/>
          </p:cNvSpPr>
          <p:nvPr>
            <p:ph type="body" idx="1"/>
          </p:nvPr>
        </p:nvSpPr>
        <p:spPr>
          <a:xfrm>
            <a:off x="1757200" y="2161800"/>
            <a:ext cx="5629800" cy="819900"/>
          </a:xfrm>
          <a:prstGeom prst="rect">
            <a:avLst/>
          </a:prstGeom>
        </p:spPr>
        <p:txBody>
          <a:bodyPr spcFirstLastPara="1" wrap="square" lIns="91425" tIns="91425" rIns="91425" bIns="91425" anchor="ctr" anchorCtr="0"/>
          <a:lstStyle>
            <a:lvl1pPr marL="38100" lvl="0" indent="0" algn="ctr" rtl="0">
              <a:spcBef>
                <a:spcPts val="600"/>
              </a:spcBef>
              <a:spcAft>
                <a:spcPts val="0"/>
              </a:spcAft>
              <a:buClr>
                <a:srgbClr val="434343"/>
              </a:buClr>
              <a:buSzPts val="3000"/>
              <a:buFontTx/>
              <a:buNone/>
              <a:defRPr sz="3000" i="1">
                <a:solidFill>
                  <a:schemeClr val="bg1"/>
                </a:solidFill>
              </a:defRPr>
            </a:lvl1pPr>
            <a:lvl2pPr marL="914400" lvl="1" indent="-419100" algn="ctr" rtl="0">
              <a:spcBef>
                <a:spcPts val="0"/>
              </a:spcBef>
              <a:spcAft>
                <a:spcPts val="0"/>
              </a:spcAft>
              <a:buClr>
                <a:srgbClr val="434343"/>
              </a:buClr>
              <a:buSzPts val="3000"/>
              <a:buChar char="○"/>
              <a:defRPr sz="3000" i="1">
                <a:solidFill>
                  <a:srgbClr val="434343"/>
                </a:solidFill>
              </a:defRPr>
            </a:lvl2pPr>
            <a:lvl3pPr marL="1371600" lvl="2" indent="-419100" algn="ctr" rtl="0">
              <a:spcBef>
                <a:spcPts val="0"/>
              </a:spcBef>
              <a:spcAft>
                <a:spcPts val="0"/>
              </a:spcAft>
              <a:buClr>
                <a:srgbClr val="434343"/>
              </a:buClr>
              <a:buSzPts val="3000"/>
              <a:buChar char="■"/>
              <a:defRPr sz="3000" i="1">
                <a:solidFill>
                  <a:srgbClr val="434343"/>
                </a:solidFill>
              </a:defRPr>
            </a:lvl3pPr>
            <a:lvl4pPr marL="1828800" lvl="3" indent="-419100" algn="ctr" rtl="0">
              <a:spcBef>
                <a:spcPts val="0"/>
              </a:spcBef>
              <a:spcAft>
                <a:spcPts val="0"/>
              </a:spcAft>
              <a:buClr>
                <a:srgbClr val="434343"/>
              </a:buClr>
              <a:buSzPts val="3000"/>
              <a:buChar char="●"/>
              <a:defRPr sz="3000" i="1">
                <a:solidFill>
                  <a:srgbClr val="434343"/>
                </a:solidFill>
              </a:defRPr>
            </a:lvl4pPr>
            <a:lvl5pPr marL="2286000" lvl="4" indent="-419100" algn="ctr" rtl="0">
              <a:spcBef>
                <a:spcPts val="0"/>
              </a:spcBef>
              <a:spcAft>
                <a:spcPts val="0"/>
              </a:spcAft>
              <a:buClr>
                <a:srgbClr val="434343"/>
              </a:buClr>
              <a:buSzPts val="3000"/>
              <a:buChar char="○"/>
              <a:defRPr sz="3000" i="1">
                <a:solidFill>
                  <a:srgbClr val="434343"/>
                </a:solidFill>
              </a:defRPr>
            </a:lvl5pPr>
            <a:lvl6pPr marL="2743200" lvl="5" indent="-419100" algn="ctr" rtl="0">
              <a:spcBef>
                <a:spcPts val="0"/>
              </a:spcBef>
              <a:spcAft>
                <a:spcPts val="0"/>
              </a:spcAft>
              <a:buClr>
                <a:srgbClr val="434343"/>
              </a:buClr>
              <a:buSzPts val="3000"/>
              <a:buChar char="■"/>
              <a:defRPr sz="3000" i="1">
                <a:solidFill>
                  <a:srgbClr val="434343"/>
                </a:solidFill>
              </a:defRPr>
            </a:lvl6pPr>
            <a:lvl7pPr marL="3200400" lvl="6" indent="-419100" algn="ctr" rtl="0">
              <a:spcBef>
                <a:spcPts val="0"/>
              </a:spcBef>
              <a:spcAft>
                <a:spcPts val="0"/>
              </a:spcAft>
              <a:buClr>
                <a:srgbClr val="434343"/>
              </a:buClr>
              <a:buSzPts val="3000"/>
              <a:buChar char="●"/>
              <a:defRPr sz="3000" i="1">
                <a:solidFill>
                  <a:srgbClr val="434343"/>
                </a:solidFill>
              </a:defRPr>
            </a:lvl7pPr>
            <a:lvl8pPr marL="3657600" lvl="7" indent="-419100" algn="ctr" rtl="0">
              <a:spcBef>
                <a:spcPts val="0"/>
              </a:spcBef>
              <a:spcAft>
                <a:spcPts val="0"/>
              </a:spcAft>
              <a:buClr>
                <a:srgbClr val="434343"/>
              </a:buClr>
              <a:buSzPts val="3000"/>
              <a:buChar char="○"/>
              <a:defRPr sz="3000" i="1">
                <a:solidFill>
                  <a:srgbClr val="434343"/>
                </a:solidFill>
              </a:defRPr>
            </a:lvl8pPr>
            <a:lvl9pPr marL="4114800" lvl="8" indent="-419100" algn="ctr">
              <a:spcBef>
                <a:spcPts val="0"/>
              </a:spcBef>
              <a:spcAft>
                <a:spcPts val="0"/>
              </a:spcAft>
              <a:buClr>
                <a:srgbClr val="434343"/>
              </a:buClr>
              <a:buSzPts val="3000"/>
              <a:buChar char="■"/>
              <a:defRPr sz="3000" i="1">
                <a:solidFill>
                  <a:srgbClr val="434343"/>
                </a:solidFill>
              </a:defRPr>
            </a:lvl9pPr>
          </a:lstStyle>
          <a:p>
            <a:endParaRPr dirty="0"/>
          </a:p>
        </p:txBody>
      </p:sp>
      <p:sp>
        <p:nvSpPr>
          <p:cNvPr id="5" name="Shape 19"/>
          <p:cNvSpPr txBox="1"/>
          <p:nvPr userDrawn="1"/>
        </p:nvSpPr>
        <p:spPr>
          <a:xfrm>
            <a:off x="205550" y="75075"/>
            <a:ext cx="799500" cy="653700"/>
          </a:xfrm>
          <a:prstGeom prst="rect">
            <a:avLst/>
          </a:prstGeom>
          <a:noFill/>
          <a:ln>
            <a:noFill/>
          </a:ln>
        </p:spPr>
        <p:txBody>
          <a:bodyPr spcFirstLastPara="1" wrap="square" lIns="91425" tIns="91425" rIns="91425" bIns="91425" anchor="t" anchorCtr="0">
            <a:noAutofit/>
          </a:bodyPr>
          <a:lstStyle/>
          <a:p>
            <a:pPr algn="ctr"/>
            <a:r>
              <a:rPr lang="en" sz="12000" b="1" dirty="0">
                <a:solidFill>
                  <a:srgbClr val="FFFFFF"/>
                </a:solidFill>
                <a:latin typeface="Raleway"/>
                <a:ea typeface="Raleway"/>
                <a:cs typeface="Raleway"/>
                <a:sym typeface="Raleway"/>
              </a:rPr>
              <a:t>“</a:t>
            </a:r>
            <a:endParaRPr sz="12000" b="1" dirty="0">
              <a:solidFill>
                <a:srgbClr val="FFFFFF"/>
              </a:solidFill>
              <a:latin typeface="Raleway"/>
              <a:ea typeface="Raleway"/>
              <a:cs typeface="Raleway"/>
              <a:sym typeface="Raleway"/>
            </a:endParaRPr>
          </a:p>
        </p:txBody>
      </p:sp>
    </p:spTree>
    <p:extLst>
      <p:ext uri="{BB962C8B-B14F-4D97-AF65-F5344CB8AC3E}">
        <p14:creationId xmlns:p14="http://schemas.microsoft.com/office/powerpoint/2010/main" val="2319860727"/>
      </p:ext>
    </p:extLst>
  </p:cSld>
  <p:clrMapOvr>
    <a:masterClrMapping/>
  </p:clrMapOvr>
  <p:transition spd="slow">
    <p:push dir="u"/>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_Subtitel">
    <p:bg>
      <p:bgPr>
        <a:solidFill>
          <a:srgbClr val="CF192C"/>
        </a:solidFill>
        <a:effectLst/>
      </p:bgPr>
    </p:bg>
    <p:spTree>
      <p:nvGrpSpPr>
        <p:cNvPr id="1" name="Shape 12"/>
        <p:cNvGrpSpPr/>
        <p:nvPr/>
      </p:nvGrpSpPr>
      <p:grpSpPr>
        <a:xfrm>
          <a:off x="0" y="0"/>
          <a:ext cx="0" cy="0"/>
          <a:chOff x="0" y="0"/>
          <a:chExt cx="0" cy="0"/>
        </a:xfrm>
      </p:grpSpPr>
      <p:sp>
        <p:nvSpPr>
          <p:cNvPr id="13" name="Shape 13"/>
          <p:cNvSpPr/>
          <p:nvPr/>
        </p:nvSpPr>
        <p:spPr>
          <a:xfrm>
            <a:off x="390735" y="379877"/>
            <a:ext cx="8362529" cy="4383746"/>
          </a:xfrm>
          <a:custGeom>
            <a:avLst/>
            <a:gdLst/>
            <a:ahLst/>
            <a:cxnLst/>
            <a:rect l="0" t="0" r="0" b="0"/>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bg1"/>
            </a:solidFill>
            <a:prstDash val="dot"/>
            <a:round/>
            <a:headEnd type="none" w="med" len="med"/>
            <a:tailEnd type="none" w="med" len="med"/>
          </a:ln>
        </p:spPr>
        <p:txBody>
          <a:bodyPr spcFirstLastPara="1" wrap="square" lIns="91425" tIns="91425" rIns="91425" bIns="91425" anchor="ctr" anchorCtr="0">
            <a:noAutofit/>
          </a:bodyPr>
          <a:lstStyle/>
          <a:p>
            <a:endParaRPr/>
          </a:p>
        </p:txBody>
      </p:sp>
      <p:sp>
        <p:nvSpPr>
          <p:cNvPr id="14" name="Shape 14"/>
          <p:cNvSpPr txBox="1">
            <a:spLocks noGrp="1"/>
          </p:cNvSpPr>
          <p:nvPr>
            <p:ph type="ctrTitle"/>
          </p:nvPr>
        </p:nvSpPr>
        <p:spPr>
          <a:xfrm>
            <a:off x="685800" y="2726342"/>
            <a:ext cx="7772400" cy="1159800"/>
          </a:xfrm>
          <a:prstGeom prst="rect">
            <a:avLst/>
          </a:prstGeom>
        </p:spPr>
        <p:txBody>
          <a:bodyPr spcFirstLastPara="1" wrap="square" lIns="91425" tIns="91425" rIns="91425" bIns="91425" anchor="b" anchorCtr="0"/>
          <a:lstStyle>
            <a:lvl1pPr lvl="0" rtl="0">
              <a:spcBef>
                <a:spcPts val="0"/>
              </a:spcBef>
              <a:spcAft>
                <a:spcPts val="0"/>
              </a:spcAft>
              <a:buSzPts val="4800"/>
              <a:buNone/>
              <a:defRPr sz="4800">
                <a:solidFill>
                  <a:schemeClr val="bg1"/>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dirty="0"/>
          </a:p>
        </p:txBody>
      </p:sp>
      <p:sp>
        <p:nvSpPr>
          <p:cNvPr id="15" name="Shape 15"/>
          <p:cNvSpPr txBox="1">
            <a:spLocks noGrp="1"/>
          </p:cNvSpPr>
          <p:nvPr>
            <p:ph type="subTitle" idx="1"/>
          </p:nvPr>
        </p:nvSpPr>
        <p:spPr>
          <a:xfrm>
            <a:off x="685800" y="3830653"/>
            <a:ext cx="7772400" cy="784800"/>
          </a:xfrm>
          <a:prstGeom prst="rect">
            <a:avLst/>
          </a:prstGeom>
        </p:spPr>
        <p:txBody>
          <a:bodyPr spcFirstLastPara="1" wrap="square" lIns="91425" tIns="91425" rIns="91425" bIns="91425" anchor="t" anchorCtr="0"/>
          <a:lstStyle>
            <a:lvl1pPr lvl="0" rtl="0">
              <a:spcBef>
                <a:spcPts val="0"/>
              </a:spcBef>
              <a:spcAft>
                <a:spcPts val="0"/>
              </a:spcAft>
              <a:buClr>
                <a:srgbClr val="FFFFFF"/>
              </a:buClr>
              <a:buSzPts val="1800"/>
              <a:buNone/>
              <a:defRPr>
                <a:solidFill>
                  <a:srgbClr val="FFFFFF"/>
                </a:solidFill>
              </a:defRPr>
            </a:lvl1pPr>
            <a:lvl2pPr lvl="1" rtl="0">
              <a:spcBef>
                <a:spcPts val="0"/>
              </a:spcBef>
              <a:spcAft>
                <a:spcPts val="0"/>
              </a:spcAft>
              <a:buClr>
                <a:srgbClr val="FFFFFF"/>
              </a:buClr>
              <a:buSzPts val="3000"/>
              <a:buNone/>
              <a:defRPr sz="3000">
                <a:solidFill>
                  <a:srgbClr val="FFFFFF"/>
                </a:solidFill>
              </a:defRPr>
            </a:lvl2pPr>
            <a:lvl3pPr lvl="2" rtl="0">
              <a:spcBef>
                <a:spcPts val="0"/>
              </a:spcBef>
              <a:spcAft>
                <a:spcPts val="0"/>
              </a:spcAft>
              <a:buClr>
                <a:srgbClr val="FFFFFF"/>
              </a:buClr>
              <a:buSzPts val="3000"/>
              <a:buNone/>
              <a:defRPr sz="3000">
                <a:solidFill>
                  <a:srgbClr val="FFFFFF"/>
                </a:solidFill>
              </a:defRPr>
            </a:lvl3pPr>
            <a:lvl4pPr lvl="3" rtl="0">
              <a:spcBef>
                <a:spcPts val="0"/>
              </a:spcBef>
              <a:spcAft>
                <a:spcPts val="0"/>
              </a:spcAft>
              <a:buClr>
                <a:srgbClr val="FFFFFF"/>
              </a:buClr>
              <a:buSzPts val="3000"/>
              <a:buNone/>
              <a:defRPr sz="3000">
                <a:solidFill>
                  <a:srgbClr val="FFFFFF"/>
                </a:solidFill>
              </a:defRPr>
            </a:lvl4pPr>
            <a:lvl5pPr lvl="4" rtl="0">
              <a:spcBef>
                <a:spcPts val="0"/>
              </a:spcBef>
              <a:spcAft>
                <a:spcPts val="0"/>
              </a:spcAft>
              <a:buClr>
                <a:srgbClr val="FFFFFF"/>
              </a:buClr>
              <a:buSzPts val="3000"/>
              <a:buNone/>
              <a:defRPr sz="3000">
                <a:solidFill>
                  <a:srgbClr val="FFFFFF"/>
                </a:solidFill>
              </a:defRPr>
            </a:lvl5pPr>
            <a:lvl6pPr lvl="5" rtl="0">
              <a:spcBef>
                <a:spcPts val="0"/>
              </a:spcBef>
              <a:spcAft>
                <a:spcPts val="0"/>
              </a:spcAft>
              <a:buClr>
                <a:srgbClr val="FFFFFF"/>
              </a:buClr>
              <a:buSzPts val="3000"/>
              <a:buNone/>
              <a:defRPr sz="3000">
                <a:solidFill>
                  <a:srgbClr val="FFFFFF"/>
                </a:solidFill>
              </a:defRPr>
            </a:lvl6pPr>
            <a:lvl7pPr lvl="6" rtl="0">
              <a:spcBef>
                <a:spcPts val="0"/>
              </a:spcBef>
              <a:spcAft>
                <a:spcPts val="0"/>
              </a:spcAft>
              <a:buClr>
                <a:srgbClr val="FFFFFF"/>
              </a:buClr>
              <a:buSzPts val="3000"/>
              <a:buNone/>
              <a:defRPr sz="3000">
                <a:solidFill>
                  <a:srgbClr val="FFFFFF"/>
                </a:solidFill>
              </a:defRPr>
            </a:lvl7pPr>
            <a:lvl8pPr lvl="7" rtl="0">
              <a:spcBef>
                <a:spcPts val="0"/>
              </a:spcBef>
              <a:spcAft>
                <a:spcPts val="0"/>
              </a:spcAft>
              <a:buClr>
                <a:srgbClr val="FFFFFF"/>
              </a:buClr>
              <a:buSzPts val="3000"/>
              <a:buNone/>
              <a:defRPr sz="3000">
                <a:solidFill>
                  <a:srgbClr val="FFFFFF"/>
                </a:solidFill>
              </a:defRPr>
            </a:lvl8pPr>
            <a:lvl9pPr lvl="8" rtl="0">
              <a:spcBef>
                <a:spcPts val="0"/>
              </a:spcBef>
              <a:spcAft>
                <a:spcPts val="0"/>
              </a:spcAft>
              <a:buClr>
                <a:srgbClr val="FFFFFF"/>
              </a:buClr>
              <a:buSzPts val="3000"/>
              <a:buNone/>
              <a:defRPr sz="3000">
                <a:solidFill>
                  <a:srgbClr val="FFFFFF"/>
                </a:solidFill>
              </a:defRPr>
            </a:lvl9pPr>
          </a:lstStyle>
          <a:p>
            <a:endParaRPr/>
          </a:p>
        </p:txBody>
      </p:sp>
    </p:spTree>
    <p:extLst>
      <p:ext uri="{BB962C8B-B14F-4D97-AF65-F5344CB8AC3E}">
        <p14:creationId xmlns:p14="http://schemas.microsoft.com/office/powerpoint/2010/main" val="375962468"/>
      </p:ext>
    </p:extLst>
  </p:cSld>
  <p:clrMapOvr>
    <a:masterClrMapping/>
  </p:clrMapOvr>
  <p:transition spd="slow">
    <p:push dir="u"/>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_Subtitel">
    <p:bg>
      <p:bgPr>
        <a:solidFill>
          <a:srgbClr val="CF192C"/>
        </a:solidFill>
        <a:effectLst/>
      </p:bgPr>
    </p:bg>
    <p:spTree>
      <p:nvGrpSpPr>
        <p:cNvPr id="1" name="Shape 12"/>
        <p:cNvGrpSpPr/>
        <p:nvPr/>
      </p:nvGrpSpPr>
      <p:grpSpPr>
        <a:xfrm>
          <a:off x="0" y="0"/>
          <a:ext cx="0" cy="0"/>
          <a:chOff x="0" y="0"/>
          <a:chExt cx="0" cy="0"/>
        </a:xfrm>
      </p:grpSpPr>
      <p:sp>
        <p:nvSpPr>
          <p:cNvPr id="13" name="Shape 13"/>
          <p:cNvSpPr/>
          <p:nvPr/>
        </p:nvSpPr>
        <p:spPr>
          <a:xfrm>
            <a:off x="390735" y="379877"/>
            <a:ext cx="8362529" cy="4383746"/>
          </a:xfrm>
          <a:custGeom>
            <a:avLst/>
            <a:gdLst/>
            <a:ahLst/>
            <a:cxnLst/>
            <a:rect l="0" t="0" r="0" b="0"/>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bg1"/>
            </a:solidFill>
            <a:prstDash val="dot"/>
            <a:round/>
            <a:headEnd type="none" w="med" len="med"/>
            <a:tailEnd type="none" w="med" len="med"/>
          </a:ln>
        </p:spPr>
        <p:txBody>
          <a:bodyPr spcFirstLastPara="1" wrap="square" lIns="91425" tIns="91425" rIns="91425" bIns="91425" anchor="ctr" anchorCtr="0">
            <a:noAutofit/>
          </a:bodyPr>
          <a:lstStyle/>
          <a:p>
            <a:endParaRPr/>
          </a:p>
        </p:txBody>
      </p:sp>
      <p:sp>
        <p:nvSpPr>
          <p:cNvPr id="14" name="Shape 14"/>
          <p:cNvSpPr txBox="1">
            <a:spLocks noGrp="1"/>
          </p:cNvSpPr>
          <p:nvPr>
            <p:ph type="ctrTitle"/>
          </p:nvPr>
        </p:nvSpPr>
        <p:spPr>
          <a:xfrm>
            <a:off x="685800" y="2726342"/>
            <a:ext cx="7772400" cy="1159800"/>
          </a:xfrm>
          <a:prstGeom prst="rect">
            <a:avLst/>
          </a:prstGeom>
        </p:spPr>
        <p:txBody>
          <a:bodyPr spcFirstLastPara="1" wrap="square" lIns="91425" tIns="91425" rIns="91425" bIns="91425" anchor="b" anchorCtr="0"/>
          <a:lstStyle>
            <a:lvl1pPr lvl="0" rtl="0">
              <a:spcBef>
                <a:spcPts val="0"/>
              </a:spcBef>
              <a:spcAft>
                <a:spcPts val="0"/>
              </a:spcAft>
              <a:buSzPts val="4800"/>
              <a:buNone/>
              <a:defRPr sz="4800">
                <a:solidFill>
                  <a:schemeClr val="bg1"/>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dirty="0"/>
          </a:p>
        </p:txBody>
      </p:sp>
      <p:sp>
        <p:nvSpPr>
          <p:cNvPr id="15" name="Shape 15"/>
          <p:cNvSpPr txBox="1">
            <a:spLocks noGrp="1"/>
          </p:cNvSpPr>
          <p:nvPr>
            <p:ph type="subTitle" idx="1"/>
          </p:nvPr>
        </p:nvSpPr>
        <p:spPr>
          <a:xfrm>
            <a:off x="685800" y="3830653"/>
            <a:ext cx="7772400" cy="784800"/>
          </a:xfrm>
          <a:prstGeom prst="rect">
            <a:avLst/>
          </a:prstGeom>
        </p:spPr>
        <p:txBody>
          <a:bodyPr spcFirstLastPara="1" wrap="square" lIns="91425" tIns="91425" rIns="91425" bIns="91425" anchor="t" anchorCtr="0"/>
          <a:lstStyle>
            <a:lvl1pPr lvl="0" rtl="0">
              <a:spcBef>
                <a:spcPts val="0"/>
              </a:spcBef>
              <a:spcAft>
                <a:spcPts val="0"/>
              </a:spcAft>
              <a:buClr>
                <a:srgbClr val="FFFFFF"/>
              </a:buClr>
              <a:buSzPts val="1800"/>
              <a:buNone/>
              <a:defRPr>
                <a:solidFill>
                  <a:srgbClr val="FFFFFF"/>
                </a:solidFill>
              </a:defRPr>
            </a:lvl1pPr>
            <a:lvl2pPr lvl="1" rtl="0">
              <a:spcBef>
                <a:spcPts val="0"/>
              </a:spcBef>
              <a:spcAft>
                <a:spcPts val="0"/>
              </a:spcAft>
              <a:buClr>
                <a:srgbClr val="FFFFFF"/>
              </a:buClr>
              <a:buSzPts val="3000"/>
              <a:buNone/>
              <a:defRPr sz="3000">
                <a:solidFill>
                  <a:srgbClr val="FFFFFF"/>
                </a:solidFill>
              </a:defRPr>
            </a:lvl2pPr>
            <a:lvl3pPr lvl="2" rtl="0">
              <a:spcBef>
                <a:spcPts val="0"/>
              </a:spcBef>
              <a:spcAft>
                <a:spcPts val="0"/>
              </a:spcAft>
              <a:buClr>
                <a:srgbClr val="FFFFFF"/>
              </a:buClr>
              <a:buSzPts val="3000"/>
              <a:buNone/>
              <a:defRPr sz="3000">
                <a:solidFill>
                  <a:srgbClr val="FFFFFF"/>
                </a:solidFill>
              </a:defRPr>
            </a:lvl3pPr>
            <a:lvl4pPr lvl="3" rtl="0">
              <a:spcBef>
                <a:spcPts val="0"/>
              </a:spcBef>
              <a:spcAft>
                <a:spcPts val="0"/>
              </a:spcAft>
              <a:buClr>
                <a:srgbClr val="FFFFFF"/>
              </a:buClr>
              <a:buSzPts val="3000"/>
              <a:buNone/>
              <a:defRPr sz="3000">
                <a:solidFill>
                  <a:srgbClr val="FFFFFF"/>
                </a:solidFill>
              </a:defRPr>
            </a:lvl4pPr>
            <a:lvl5pPr lvl="4" rtl="0">
              <a:spcBef>
                <a:spcPts val="0"/>
              </a:spcBef>
              <a:spcAft>
                <a:spcPts val="0"/>
              </a:spcAft>
              <a:buClr>
                <a:srgbClr val="FFFFFF"/>
              </a:buClr>
              <a:buSzPts val="3000"/>
              <a:buNone/>
              <a:defRPr sz="3000">
                <a:solidFill>
                  <a:srgbClr val="FFFFFF"/>
                </a:solidFill>
              </a:defRPr>
            </a:lvl5pPr>
            <a:lvl6pPr lvl="5" rtl="0">
              <a:spcBef>
                <a:spcPts val="0"/>
              </a:spcBef>
              <a:spcAft>
                <a:spcPts val="0"/>
              </a:spcAft>
              <a:buClr>
                <a:srgbClr val="FFFFFF"/>
              </a:buClr>
              <a:buSzPts val="3000"/>
              <a:buNone/>
              <a:defRPr sz="3000">
                <a:solidFill>
                  <a:srgbClr val="FFFFFF"/>
                </a:solidFill>
              </a:defRPr>
            </a:lvl6pPr>
            <a:lvl7pPr lvl="6" rtl="0">
              <a:spcBef>
                <a:spcPts val="0"/>
              </a:spcBef>
              <a:spcAft>
                <a:spcPts val="0"/>
              </a:spcAft>
              <a:buClr>
                <a:srgbClr val="FFFFFF"/>
              </a:buClr>
              <a:buSzPts val="3000"/>
              <a:buNone/>
              <a:defRPr sz="3000">
                <a:solidFill>
                  <a:srgbClr val="FFFFFF"/>
                </a:solidFill>
              </a:defRPr>
            </a:lvl7pPr>
            <a:lvl8pPr lvl="7" rtl="0">
              <a:spcBef>
                <a:spcPts val="0"/>
              </a:spcBef>
              <a:spcAft>
                <a:spcPts val="0"/>
              </a:spcAft>
              <a:buClr>
                <a:srgbClr val="FFFFFF"/>
              </a:buClr>
              <a:buSzPts val="3000"/>
              <a:buNone/>
              <a:defRPr sz="3000">
                <a:solidFill>
                  <a:srgbClr val="FFFFFF"/>
                </a:solidFill>
              </a:defRPr>
            </a:lvl8pPr>
            <a:lvl9pPr lvl="8" rtl="0">
              <a:spcBef>
                <a:spcPts val="0"/>
              </a:spcBef>
              <a:spcAft>
                <a:spcPts val="0"/>
              </a:spcAft>
              <a:buClr>
                <a:srgbClr val="FFFFFF"/>
              </a:buClr>
              <a:buSzPts val="3000"/>
              <a:buNone/>
              <a:defRPr sz="3000">
                <a:solidFill>
                  <a:srgbClr val="FFFFFF"/>
                </a:solidFill>
              </a:defRPr>
            </a:lvl9pPr>
          </a:lstStyle>
          <a:p>
            <a:endParaRPr/>
          </a:p>
        </p:txBody>
      </p:sp>
    </p:spTree>
    <p:extLst>
      <p:ext uri="{BB962C8B-B14F-4D97-AF65-F5344CB8AC3E}">
        <p14:creationId xmlns:p14="http://schemas.microsoft.com/office/powerpoint/2010/main" val="3610733926"/>
      </p:ext>
    </p:extLst>
  </p:cSld>
  <p:clrMapOvr>
    <a:masterClrMapping/>
  </p:clrMapOvr>
  <p:transition spd="slow">
    <p:push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re + 1 colonne">
    <p:spTree>
      <p:nvGrpSpPr>
        <p:cNvPr id="1" name="Shape 26"/>
        <p:cNvGrpSpPr/>
        <p:nvPr/>
      </p:nvGrpSpPr>
      <p:grpSpPr>
        <a:xfrm>
          <a:off x="0" y="0"/>
          <a:ext cx="0" cy="0"/>
          <a:chOff x="0" y="0"/>
          <a:chExt cx="0" cy="0"/>
        </a:xfrm>
      </p:grpSpPr>
      <p:sp>
        <p:nvSpPr>
          <p:cNvPr id="27" name="Shape 27"/>
          <p:cNvSpPr/>
          <p:nvPr/>
        </p:nvSpPr>
        <p:spPr>
          <a:xfrm>
            <a:off x="390736" y="379878"/>
            <a:ext cx="8362529" cy="4383746"/>
          </a:xfrm>
          <a:custGeom>
            <a:avLst/>
            <a:gdLst/>
            <a:ahLst/>
            <a:cxnLst/>
            <a:rect l="0" t="0" r="0" b="0"/>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CF192C"/>
            </a:solidFill>
            <a:prstDash val="dot"/>
            <a:round/>
            <a:headEnd type="none" w="med" len="med"/>
            <a:tailEnd type="none" w="med" len="med"/>
          </a:ln>
        </p:spPr>
        <p:txBody>
          <a:bodyPr spcFirstLastPara="1" wrap="square" lIns="91425" tIns="91425" rIns="91425" bIns="91425" anchor="ctr" anchorCtr="0">
            <a:noAutofit/>
          </a:bodyPr>
          <a:lstStyle/>
          <a:p>
            <a:pPr marL="0" lvl="0" indent="0" rtl="0">
              <a:spcBef>
                <a:spcPts val="0"/>
              </a:spcBef>
              <a:spcAft>
                <a:spcPts val="0"/>
              </a:spcAft>
              <a:buNone/>
            </a:pPr>
            <a:endParaRPr sz="1800"/>
          </a:p>
        </p:txBody>
      </p:sp>
      <p:sp>
        <p:nvSpPr>
          <p:cNvPr id="28" name="Shape 28"/>
          <p:cNvSpPr txBox="1">
            <a:spLocks noGrp="1"/>
          </p:cNvSpPr>
          <p:nvPr>
            <p:ph type="title"/>
          </p:nvPr>
        </p:nvSpPr>
        <p:spPr>
          <a:xfrm>
            <a:off x="922000" y="553572"/>
            <a:ext cx="7520250" cy="857400"/>
          </a:xfrm>
          <a:prstGeom prst="rect">
            <a:avLst/>
          </a:prstGeom>
        </p:spPr>
        <p:txBody>
          <a:bodyPr spcFirstLastPara="1" wrap="square" lIns="0" tIns="0" rIns="0" bIns="0" anchor="t" anchorCtr="0"/>
          <a:lstStyle>
            <a:lvl1pPr lvl="0">
              <a:spcBef>
                <a:spcPts val="0"/>
              </a:spcBef>
              <a:spcAft>
                <a:spcPts val="0"/>
              </a:spcAft>
              <a:buSzPts val="5800"/>
              <a:buNone/>
              <a:defRPr/>
            </a:lvl1pPr>
            <a:lvl2pPr lvl="1">
              <a:spcBef>
                <a:spcPts val="0"/>
              </a:spcBef>
              <a:spcAft>
                <a:spcPts val="0"/>
              </a:spcAft>
              <a:buSzPts val="5800"/>
              <a:buNone/>
              <a:defRPr/>
            </a:lvl2pPr>
            <a:lvl3pPr lvl="2">
              <a:spcBef>
                <a:spcPts val="0"/>
              </a:spcBef>
              <a:spcAft>
                <a:spcPts val="0"/>
              </a:spcAft>
              <a:buSzPts val="5800"/>
              <a:buNone/>
              <a:defRPr/>
            </a:lvl3pPr>
            <a:lvl4pPr lvl="3">
              <a:spcBef>
                <a:spcPts val="0"/>
              </a:spcBef>
              <a:spcAft>
                <a:spcPts val="0"/>
              </a:spcAft>
              <a:buSzPts val="5800"/>
              <a:buNone/>
              <a:defRPr/>
            </a:lvl4pPr>
            <a:lvl5pPr lvl="4">
              <a:spcBef>
                <a:spcPts val="0"/>
              </a:spcBef>
              <a:spcAft>
                <a:spcPts val="0"/>
              </a:spcAft>
              <a:buSzPts val="5800"/>
              <a:buNone/>
              <a:defRPr/>
            </a:lvl5pPr>
            <a:lvl6pPr lvl="5">
              <a:spcBef>
                <a:spcPts val="0"/>
              </a:spcBef>
              <a:spcAft>
                <a:spcPts val="0"/>
              </a:spcAft>
              <a:buSzPts val="5800"/>
              <a:buNone/>
              <a:defRPr/>
            </a:lvl6pPr>
            <a:lvl7pPr lvl="6">
              <a:spcBef>
                <a:spcPts val="0"/>
              </a:spcBef>
              <a:spcAft>
                <a:spcPts val="0"/>
              </a:spcAft>
              <a:buSzPts val="5800"/>
              <a:buNone/>
              <a:defRPr/>
            </a:lvl7pPr>
            <a:lvl8pPr lvl="7">
              <a:spcBef>
                <a:spcPts val="0"/>
              </a:spcBef>
              <a:spcAft>
                <a:spcPts val="0"/>
              </a:spcAft>
              <a:buSzPts val="5800"/>
              <a:buNone/>
              <a:defRPr/>
            </a:lvl8pPr>
            <a:lvl9pPr lvl="8">
              <a:spcBef>
                <a:spcPts val="0"/>
              </a:spcBef>
              <a:spcAft>
                <a:spcPts val="0"/>
              </a:spcAft>
              <a:buSzPts val="5800"/>
              <a:buNone/>
              <a:defRPr/>
            </a:lvl9pPr>
          </a:lstStyle>
          <a:p>
            <a:endParaRPr dirty="0"/>
          </a:p>
        </p:txBody>
      </p:sp>
      <p:sp>
        <p:nvSpPr>
          <p:cNvPr id="29" name="Shape 29"/>
          <p:cNvSpPr txBox="1">
            <a:spLocks noGrp="1"/>
          </p:cNvSpPr>
          <p:nvPr>
            <p:ph type="body" idx="1"/>
          </p:nvPr>
        </p:nvSpPr>
        <p:spPr>
          <a:xfrm>
            <a:off x="922000" y="1584667"/>
            <a:ext cx="7520251" cy="3027600"/>
          </a:xfrm>
          <a:prstGeom prst="rect">
            <a:avLst/>
          </a:prstGeom>
        </p:spPr>
        <p:txBody>
          <a:bodyPr spcFirstLastPara="1" wrap="square" lIns="0" tIns="0" rIns="0" bIns="0" anchor="t" anchorCtr="0"/>
          <a:lstStyle>
            <a:lvl1pPr marL="179996" lvl="0" indent="-179996">
              <a:spcBef>
                <a:spcPts val="0"/>
              </a:spcBef>
              <a:spcAft>
                <a:spcPts val="0"/>
              </a:spcAft>
              <a:buClr>
                <a:srgbClr val="CF192C"/>
              </a:buClr>
              <a:buSzPct val="80000"/>
              <a:buChar char="●"/>
              <a:defRPr/>
            </a:lvl1pPr>
            <a:lvl2pPr marL="914378" lvl="1" indent="-342892">
              <a:spcBef>
                <a:spcPts val="0"/>
              </a:spcBef>
              <a:spcAft>
                <a:spcPts val="0"/>
              </a:spcAft>
              <a:buSzPts val="1800"/>
              <a:buChar char="○"/>
              <a:defRPr/>
            </a:lvl2pPr>
            <a:lvl3pPr marL="1371566" lvl="2" indent="-342892">
              <a:spcBef>
                <a:spcPts val="0"/>
              </a:spcBef>
              <a:spcAft>
                <a:spcPts val="0"/>
              </a:spcAft>
              <a:buSzPts val="1800"/>
              <a:buChar char="■"/>
              <a:defRPr/>
            </a:lvl3pPr>
            <a:lvl4pPr marL="1828754" lvl="3" indent="-342892">
              <a:spcBef>
                <a:spcPts val="0"/>
              </a:spcBef>
              <a:spcAft>
                <a:spcPts val="0"/>
              </a:spcAft>
              <a:buSzPts val="1800"/>
              <a:buChar char="●"/>
              <a:defRPr/>
            </a:lvl4pPr>
            <a:lvl5pPr marL="2285943" lvl="4" indent="-342892">
              <a:spcBef>
                <a:spcPts val="0"/>
              </a:spcBef>
              <a:spcAft>
                <a:spcPts val="0"/>
              </a:spcAft>
              <a:buSzPts val="1800"/>
              <a:buChar char="○"/>
              <a:defRPr/>
            </a:lvl5pPr>
            <a:lvl6pPr marL="2743132" lvl="5" indent="-342892">
              <a:spcBef>
                <a:spcPts val="0"/>
              </a:spcBef>
              <a:spcAft>
                <a:spcPts val="0"/>
              </a:spcAft>
              <a:buSzPts val="1800"/>
              <a:buChar char="■"/>
              <a:defRPr/>
            </a:lvl6pPr>
            <a:lvl7pPr marL="3200320" lvl="6" indent="-342892">
              <a:spcBef>
                <a:spcPts val="0"/>
              </a:spcBef>
              <a:spcAft>
                <a:spcPts val="0"/>
              </a:spcAft>
              <a:buSzPts val="1800"/>
              <a:buChar char="●"/>
              <a:defRPr/>
            </a:lvl7pPr>
            <a:lvl8pPr marL="3657509" lvl="7" indent="-342892">
              <a:spcBef>
                <a:spcPts val="0"/>
              </a:spcBef>
              <a:spcAft>
                <a:spcPts val="0"/>
              </a:spcAft>
              <a:buSzPts val="1800"/>
              <a:buChar char="○"/>
              <a:defRPr/>
            </a:lvl8pPr>
            <a:lvl9pPr marL="4114697" lvl="8" indent="-342892">
              <a:spcBef>
                <a:spcPts val="0"/>
              </a:spcBef>
              <a:spcAft>
                <a:spcPts val="0"/>
              </a:spcAft>
              <a:buSzPts val="1800"/>
              <a:buChar char="■"/>
              <a:defRPr/>
            </a:lvl9pPr>
          </a:lstStyle>
          <a:p>
            <a:endParaRPr dirty="0"/>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000" y="4680000"/>
            <a:ext cx="308566" cy="308566"/>
          </a:xfrm>
          <a:prstGeom prst="rect">
            <a:avLst/>
          </a:prstGeom>
        </p:spPr>
      </p:pic>
    </p:spTree>
    <p:extLst>
      <p:ext uri="{BB962C8B-B14F-4D97-AF65-F5344CB8AC3E}">
        <p14:creationId xmlns:p14="http://schemas.microsoft.com/office/powerpoint/2010/main" val="916964226"/>
      </p:ext>
    </p:extLst>
  </p:cSld>
  <p:clrMapOvr>
    <a:masterClrMapping/>
  </p:clrMapOvr>
  <p:transition spd="slow">
    <p:push di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re + 1 colonne (plus de texte)">
    <p:spTree>
      <p:nvGrpSpPr>
        <p:cNvPr id="1" name="Shape 21"/>
        <p:cNvGrpSpPr/>
        <p:nvPr/>
      </p:nvGrpSpPr>
      <p:grpSpPr>
        <a:xfrm>
          <a:off x="0" y="0"/>
          <a:ext cx="0" cy="0"/>
          <a:chOff x="0" y="0"/>
          <a:chExt cx="0" cy="0"/>
        </a:xfrm>
      </p:grpSpPr>
      <p:sp>
        <p:nvSpPr>
          <p:cNvPr id="23" name="Shape 23"/>
          <p:cNvSpPr txBox="1">
            <a:spLocks noGrp="1"/>
          </p:cNvSpPr>
          <p:nvPr>
            <p:ph type="title"/>
          </p:nvPr>
        </p:nvSpPr>
        <p:spPr>
          <a:xfrm>
            <a:off x="462013" y="541376"/>
            <a:ext cx="8279999" cy="857400"/>
          </a:xfrm>
          <a:prstGeom prst="rect">
            <a:avLst/>
          </a:prstGeom>
        </p:spPr>
        <p:txBody>
          <a:bodyPr spcFirstLastPara="1" wrap="square" lIns="91425" tIns="91425" rIns="91425" bIns="91425" anchor="t" anchorCtr="0"/>
          <a:lstStyle>
            <a:lvl1pPr lvl="0">
              <a:spcBef>
                <a:spcPts val="0"/>
              </a:spcBef>
              <a:spcAft>
                <a:spcPts val="0"/>
              </a:spcAft>
              <a:buSzPts val="5800"/>
              <a:buNone/>
              <a:defRPr sz="4400"/>
            </a:lvl1pPr>
            <a:lvl2pPr lvl="1">
              <a:spcBef>
                <a:spcPts val="0"/>
              </a:spcBef>
              <a:spcAft>
                <a:spcPts val="0"/>
              </a:spcAft>
              <a:buSzPts val="5800"/>
              <a:buNone/>
              <a:defRPr/>
            </a:lvl2pPr>
            <a:lvl3pPr lvl="2">
              <a:spcBef>
                <a:spcPts val="0"/>
              </a:spcBef>
              <a:spcAft>
                <a:spcPts val="0"/>
              </a:spcAft>
              <a:buSzPts val="5800"/>
              <a:buNone/>
              <a:defRPr/>
            </a:lvl3pPr>
            <a:lvl4pPr lvl="3">
              <a:spcBef>
                <a:spcPts val="0"/>
              </a:spcBef>
              <a:spcAft>
                <a:spcPts val="0"/>
              </a:spcAft>
              <a:buSzPts val="5800"/>
              <a:buNone/>
              <a:defRPr/>
            </a:lvl4pPr>
            <a:lvl5pPr lvl="4">
              <a:spcBef>
                <a:spcPts val="0"/>
              </a:spcBef>
              <a:spcAft>
                <a:spcPts val="0"/>
              </a:spcAft>
              <a:buSzPts val="5800"/>
              <a:buNone/>
              <a:defRPr/>
            </a:lvl5pPr>
            <a:lvl6pPr lvl="5">
              <a:spcBef>
                <a:spcPts val="0"/>
              </a:spcBef>
              <a:spcAft>
                <a:spcPts val="0"/>
              </a:spcAft>
              <a:buSzPts val="5800"/>
              <a:buNone/>
              <a:defRPr/>
            </a:lvl6pPr>
            <a:lvl7pPr lvl="6">
              <a:spcBef>
                <a:spcPts val="0"/>
              </a:spcBef>
              <a:spcAft>
                <a:spcPts val="0"/>
              </a:spcAft>
              <a:buSzPts val="5800"/>
              <a:buNone/>
              <a:defRPr/>
            </a:lvl7pPr>
            <a:lvl8pPr lvl="7">
              <a:spcBef>
                <a:spcPts val="0"/>
              </a:spcBef>
              <a:spcAft>
                <a:spcPts val="0"/>
              </a:spcAft>
              <a:buSzPts val="5800"/>
              <a:buNone/>
              <a:defRPr/>
            </a:lvl8pPr>
            <a:lvl9pPr lvl="8">
              <a:spcBef>
                <a:spcPts val="0"/>
              </a:spcBef>
              <a:spcAft>
                <a:spcPts val="0"/>
              </a:spcAft>
              <a:buSzPts val="5800"/>
              <a:buNone/>
              <a:defRPr/>
            </a:lvl9pPr>
          </a:lstStyle>
          <a:p>
            <a:endParaRPr dirty="0"/>
          </a:p>
        </p:txBody>
      </p:sp>
      <p:sp>
        <p:nvSpPr>
          <p:cNvPr id="24" name="Shape 24"/>
          <p:cNvSpPr txBox="1">
            <a:spLocks noGrp="1"/>
          </p:cNvSpPr>
          <p:nvPr>
            <p:ph type="body" idx="1"/>
          </p:nvPr>
        </p:nvSpPr>
        <p:spPr>
          <a:xfrm>
            <a:off x="462013" y="1560275"/>
            <a:ext cx="8279999" cy="2366100"/>
          </a:xfrm>
          <a:prstGeom prst="rect">
            <a:avLst/>
          </a:prstGeom>
        </p:spPr>
        <p:txBody>
          <a:bodyPr spcFirstLastPara="1" wrap="square" lIns="91425" tIns="91425" rIns="91425" bIns="91425" anchor="t" anchorCtr="0"/>
          <a:lstStyle>
            <a:lvl1pPr marL="180000" lvl="0" indent="-180000">
              <a:spcBef>
                <a:spcPts val="0"/>
              </a:spcBef>
              <a:spcAft>
                <a:spcPts val="0"/>
              </a:spcAft>
              <a:buClr>
                <a:srgbClr val="CF192C"/>
              </a:buClr>
              <a:buSzPct val="80000"/>
              <a:buChar char="●"/>
              <a:defRPr/>
            </a:lvl1pPr>
            <a:lvl2pPr marL="914400" lvl="1" indent="-342900">
              <a:spcBef>
                <a:spcPts val="0"/>
              </a:spcBef>
              <a:spcAft>
                <a:spcPts val="0"/>
              </a:spcAft>
              <a:buClr>
                <a:srgbClr val="FFB600"/>
              </a:buClr>
              <a:buSzPts val="1800"/>
              <a:buChar char="○"/>
              <a:defRPr/>
            </a:lvl2pPr>
            <a:lvl3pPr marL="1371600" lvl="2" indent="-342900">
              <a:spcBef>
                <a:spcPts val="0"/>
              </a:spcBef>
              <a:spcAft>
                <a:spcPts val="0"/>
              </a:spcAft>
              <a:buClr>
                <a:srgbClr val="FFB600"/>
              </a:buClr>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dirty="0"/>
          </a:p>
        </p:txBody>
      </p:sp>
      <p:cxnSp>
        <p:nvCxnSpPr>
          <p:cNvPr id="3" name="Rechte verbindingslijn 2"/>
          <p:cNvCxnSpPr/>
          <p:nvPr userDrawn="1"/>
        </p:nvCxnSpPr>
        <p:spPr>
          <a:xfrm>
            <a:off x="462013" y="4526502"/>
            <a:ext cx="8280000" cy="0"/>
          </a:xfrm>
          <a:prstGeom prst="line">
            <a:avLst/>
          </a:prstGeom>
          <a:noFill/>
          <a:ln w="19050" cap="flat" cmpd="sng">
            <a:solidFill>
              <a:srgbClr val="CF192C"/>
            </a:solidFill>
            <a:prstDash val="dot"/>
            <a:round/>
            <a:headEnd type="none" w="med" len="med"/>
            <a:tailEnd type="none" w="med" len="med"/>
          </a:ln>
        </p:spPr>
      </p:cxnSp>
      <p:pic>
        <p:nvPicPr>
          <p:cNvPr id="10" name="Afbeelding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680000"/>
            <a:ext cx="308566" cy="308566"/>
          </a:xfrm>
          <a:prstGeom prst="rect">
            <a:avLst/>
          </a:prstGeom>
        </p:spPr>
      </p:pic>
    </p:spTree>
  </p:cSld>
  <p:clrMapOvr>
    <a:masterClrMapping/>
  </p:clrMapOvr>
  <p:transition spd="slow">
    <p:push di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re + 3 colonnes">
    <p:spTree>
      <p:nvGrpSpPr>
        <p:cNvPr id="1" name="Shape 32"/>
        <p:cNvGrpSpPr/>
        <p:nvPr/>
      </p:nvGrpSpPr>
      <p:grpSpPr>
        <a:xfrm>
          <a:off x="0" y="0"/>
          <a:ext cx="0" cy="0"/>
          <a:chOff x="0" y="0"/>
          <a:chExt cx="0" cy="0"/>
        </a:xfrm>
      </p:grpSpPr>
      <p:sp>
        <p:nvSpPr>
          <p:cNvPr id="33" name="Shape 33"/>
          <p:cNvSpPr/>
          <p:nvPr/>
        </p:nvSpPr>
        <p:spPr>
          <a:xfrm>
            <a:off x="390736" y="379878"/>
            <a:ext cx="8362529" cy="4383746"/>
          </a:xfrm>
          <a:custGeom>
            <a:avLst/>
            <a:gdLst/>
            <a:ahLst/>
            <a:cxnLst/>
            <a:rect l="0" t="0" r="0" b="0"/>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CF192C"/>
            </a:solidFill>
            <a:prstDash val="dot"/>
            <a:round/>
            <a:headEnd type="none" w="med" len="med"/>
            <a:tailEnd type="none" w="med" len="med"/>
          </a:ln>
        </p:spPr>
        <p:txBody>
          <a:bodyPr spcFirstLastPara="1" wrap="square" lIns="91425" tIns="91425" rIns="91425" bIns="91425" anchor="ctr" anchorCtr="0">
            <a:noAutofit/>
          </a:bodyPr>
          <a:lstStyle/>
          <a:p>
            <a:pPr marL="0" lvl="0" indent="0" rtl="0">
              <a:spcBef>
                <a:spcPts val="0"/>
              </a:spcBef>
              <a:spcAft>
                <a:spcPts val="0"/>
              </a:spcAft>
              <a:buNone/>
            </a:pPr>
            <a:endParaRPr sz="1800"/>
          </a:p>
        </p:txBody>
      </p:sp>
      <p:sp>
        <p:nvSpPr>
          <p:cNvPr id="34" name="Shape 34"/>
          <p:cNvSpPr txBox="1">
            <a:spLocks noGrp="1"/>
          </p:cNvSpPr>
          <p:nvPr>
            <p:ph type="title"/>
          </p:nvPr>
        </p:nvSpPr>
        <p:spPr>
          <a:xfrm>
            <a:off x="922000" y="515994"/>
            <a:ext cx="6866100" cy="857400"/>
          </a:xfrm>
          <a:prstGeom prst="rect">
            <a:avLst/>
          </a:prstGeom>
        </p:spPr>
        <p:txBody>
          <a:bodyPr spcFirstLastPara="1" wrap="square" lIns="91425" tIns="91425" rIns="91425" bIns="91425" anchor="t" anchorCtr="0"/>
          <a:lstStyle>
            <a:lvl1pPr lvl="0" rtl="0">
              <a:spcBef>
                <a:spcPts val="0"/>
              </a:spcBef>
              <a:spcAft>
                <a:spcPts val="0"/>
              </a:spcAft>
              <a:buSzPts val="5800"/>
              <a:buNone/>
              <a:defRPr/>
            </a:lvl1pPr>
            <a:lvl2pPr lvl="1" rtl="0">
              <a:spcBef>
                <a:spcPts val="0"/>
              </a:spcBef>
              <a:spcAft>
                <a:spcPts val="0"/>
              </a:spcAft>
              <a:buSzPts val="5800"/>
              <a:buNone/>
              <a:defRPr/>
            </a:lvl2pPr>
            <a:lvl3pPr lvl="2" rtl="0">
              <a:spcBef>
                <a:spcPts val="0"/>
              </a:spcBef>
              <a:spcAft>
                <a:spcPts val="0"/>
              </a:spcAft>
              <a:buSzPts val="5800"/>
              <a:buNone/>
              <a:defRPr/>
            </a:lvl3pPr>
            <a:lvl4pPr lvl="3" rtl="0">
              <a:spcBef>
                <a:spcPts val="0"/>
              </a:spcBef>
              <a:spcAft>
                <a:spcPts val="0"/>
              </a:spcAft>
              <a:buSzPts val="5800"/>
              <a:buNone/>
              <a:defRPr/>
            </a:lvl4pPr>
            <a:lvl5pPr lvl="4" rtl="0">
              <a:spcBef>
                <a:spcPts val="0"/>
              </a:spcBef>
              <a:spcAft>
                <a:spcPts val="0"/>
              </a:spcAft>
              <a:buSzPts val="5800"/>
              <a:buNone/>
              <a:defRPr/>
            </a:lvl5pPr>
            <a:lvl6pPr lvl="5" rtl="0">
              <a:spcBef>
                <a:spcPts val="0"/>
              </a:spcBef>
              <a:spcAft>
                <a:spcPts val="0"/>
              </a:spcAft>
              <a:buSzPts val="5800"/>
              <a:buNone/>
              <a:defRPr/>
            </a:lvl6pPr>
            <a:lvl7pPr lvl="6" rtl="0">
              <a:spcBef>
                <a:spcPts val="0"/>
              </a:spcBef>
              <a:spcAft>
                <a:spcPts val="0"/>
              </a:spcAft>
              <a:buSzPts val="5800"/>
              <a:buNone/>
              <a:defRPr/>
            </a:lvl7pPr>
            <a:lvl8pPr lvl="7" rtl="0">
              <a:spcBef>
                <a:spcPts val="0"/>
              </a:spcBef>
              <a:spcAft>
                <a:spcPts val="0"/>
              </a:spcAft>
              <a:buSzPts val="5800"/>
              <a:buNone/>
              <a:defRPr/>
            </a:lvl8pPr>
            <a:lvl9pPr lvl="8" rtl="0">
              <a:spcBef>
                <a:spcPts val="0"/>
              </a:spcBef>
              <a:spcAft>
                <a:spcPts val="0"/>
              </a:spcAft>
              <a:buSzPts val="5800"/>
              <a:buNone/>
              <a:defRPr/>
            </a:lvl9pPr>
          </a:lstStyle>
          <a:p>
            <a:endParaRPr dirty="0"/>
          </a:p>
        </p:txBody>
      </p:sp>
      <p:sp>
        <p:nvSpPr>
          <p:cNvPr id="35" name="Shape 35"/>
          <p:cNvSpPr txBox="1">
            <a:spLocks noGrp="1"/>
          </p:cNvSpPr>
          <p:nvPr>
            <p:ph type="body" idx="1"/>
          </p:nvPr>
        </p:nvSpPr>
        <p:spPr>
          <a:xfrm>
            <a:off x="922000" y="1509511"/>
            <a:ext cx="2332200" cy="2919000"/>
          </a:xfrm>
          <a:prstGeom prst="rect">
            <a:avLst/>
          </a:prstGeom>
        </p:spPr>
        <p:txBody>
          <a:bodyPr spcFirstLastPara="1" wrap="square" lIns="91425" tIns="91425" rIns="91425" bIns="91425" anchor="t" anchorCtr="0"/>
          <a:lstStyle>
            <a:lvl1pPr marL="179996" lvl="0" indent="-179996" rtl="0">
              <a:spcBef>
                <a:spcPts val="0"/>
              </a:spcBef>
              <a:spcAft>
                <a:spcPts val="0"/>
              </a:spcAft>
              <a:buClr>
                <a:srgbClr val="CF192C"/>
              </a:buClr>
              <a:buSzPts val="1400"/>
              <a:buChar char="●"/>
              <a:defRPr sz="1400"/>
            </a:lvl1pPr>
            <a:lvl2pPr marL="914378" lvl="1" indent="-317492" rtl="0">
              <a:spcBef>
                <a:spcPts val="0"/>
              </a:spcBef>
              <a:spcAft>
                <a:spcPts val="0"/>
              </a:spcAft>
              <a:buSzPts val="1400"/>
              <a:buChar char="○"/>
              <a:defRPr sz="1400"/>
            </a:lvl2pPr>
            <a:lvl3pPr marL="1371566" lvl="2" indent="-317492" rtl="0">
              <a:spcBef>
                <a:spcPts val="0"/>
              </a:spcBef>
              <a:spcAft>
                <a:spcPts val="0"/>
              </a:spcAft>
              <a:buSzPts val="1400"/>
              <a:buChar char="■"/>
              <a:defRPr sz="1400"/>
            </a:lvl3pPr>
            <a:lvl4pPr marL="1828754" lvl="3" indent="-317492" rtl="0">
              <a:spcBef>
                <a:spcPts val="0"/>
              </a:spcBef>
              <a:spcAft>
                <a:spcPts val="0"/>
              </a:spcAft>
              <a:buSzPts val="1400"/>
              <a:buChar char="●"/>
              <a:defRPr sz="1400"/>
            </a:lvl4pPr>
            <a:lvl5pPr marL="2285943" lvl="4" indent="-317492" rtl="0">
              <a:spcBef>
                <a:spcPts val="0"/>
              </a:spcBef>
              <a:spcAft>
                <a:spcPts val="0"/>
              </a:spcAft>
              <a:buSzPts val="1400"/>
              <a:buChar char="○"/>
              <a:defRPr sz="1400"/>
            </a:lvl5pPr>
            <a:lvl6pPr marL="2743132" lvl="5" indent="-317492" rtl="0">
              <a:spcBef>
                <a:spcPts val="0"/>
              </a:spcBef>
              <a:spcAft>
                <a:spcPts val="0"/>
              </a:spcAft>
              <a:buSzPts val="1400"/>
              <a:buChar char="■"/>
              <a:defRPr sz="1400"/>
            </a:lvl6pPr>
            <a:lvl7pPr marL="3200320" lvl="6" indent="-317492" rtl="0">
              <a:spcBef>
                <a:spcPts val="0"/>
              </a:spcBef>
              <a:spcAft>
                <a:spcPts val="0"/>
              </a:spcAft>
              <a:buSzPts val="1400"/>
              <a:buChar char="●"/>
              <a:defRPr sz="1400"/>
            </a:lvl7pPr>
            <a:lvl8pPr marL="3657509" lvl="7" indent="-317492" rtl="0">
              <a:spcBef>
                <a:spcPts val="0"/>
              </a:spcBef>
              <a:spcAft>
                <a:spcPts val="0"/>
              </a:spcAft>
              <a:buSzPts val="1400"/>
              <a:buChar char="○"/>
              <a:defRPr sz="1400"/>
            </a:lvl8pPr>
            <a:lvl9pPr marL="4114697" lvl="8" indent="-317492" rtl="0">
              <a:spcBef>
                <a:spcPts val="0"/>
              </a:spcBef>
              <a:spcAft>
                <a:spcPts val="0"/>
              </a:spcAft>
              <a:buSzPts val="1400"/>
              <a:buChar char="■"/>
              <a:defRPr sz="1400"/>
            </a:lvl9pPr>
          </a:lstStyle>
          <a:p>
            <a:endParaRPr dirty="0"/>
          </a:p>
        </p:txBody>
      </p:sp>
      <p:sp>
        <p:nvSpPr>
          <p:cNvPr id="36" name="Shape 36"/>
          <p:cNvSpPr txBox="1">
            <a:spLocks noGrp="1"/>
          </p:cNvSpPr>
          <p:nvPr>
            <p:ph type="body" idx="2"/>
          </p:nvPr>
        </p:nvSpPr>
        <p:spPr>
          <a:xfrm>
            <a:off x="3373778" y="1509511"/>
            <a:ext cx="2332200" cy="2919000"/>
          </a:xfrm>
          <a:prstGeom prst="rect">
            <a:avLst/>
          </a:prstGeom>
        </p:spPr>
        <p:txBody>
          <a:bodyPr spcFirstLastPara="1" wrap="square" lIns="91425" tIns="91425" rIns="91425" bIns="91425" anchor="t" anchorCtr="0"/>
          <a:lstStyle>
            <a:lvl1pPr marL="179996" lvl="0" indent="-179996" rtl="0">
              <a:spcBef>
                <a:spcPts val="0"/>
              </a:spcBef>
              <a:spcAft>
                <a:spcPts val="0"/>
              </a:spcAft>
              <a:buClr>
                <a:srgbClr val="CF192C"/>
              </a:buClr>
              <a:buSzPts val="1400"/>
              <a:buChar char="●"/>
              <a:defRPr sz="1400"/>
            </a:lvl1pPr>
            <a:lvl2pPr marL="914378" lvl="1" indent="-317492" rtl="0">
              <a:spcBef>
                <a:spcPts val="0"/>
              </a:spcBef>
              <a:spcAft>
                <a:spcPts val="0"/>
              </a:spcAft>
              <a:buSzPts val="1400"/>
              <a:buChar char="○"/>
              <a:defRPr sz="1400"/>
            </a:lvl2pPr>
            <a:lvl3pPr marL="1371566" lvl="2" indent="-317492" rtl="0">
              <a:spcBef>
                <a:spcPts val="0"/>
              </a:spcBef>
              <a:spcAft>
                <a:spcPts val="0"/>
              </a:spcAft>
              <a:buSzPts val="1400"/>
              <a:buChar char="■"/>
              <a:defRPr sz="1400"/>
            </a:lvl3pPr>
            <a:lvl4pPr marL="1828754" lvl="3" indent="-317492" rtl="0">
              <a:spcBef>
                <a:spcPts val="0"/>
              </a:spcBef>
              <a:spcAft>
                <a:spcPts val="0"/>
              </a:spcAft>
              <a:buSzPts val="1400"/>
              <a:buChar char="●"/>
              <a:defRPr sz="1400"/>
            </a:lvl4pPr>
            <a:lvl5pPr marL="2285943" lvl="4" indent="-317492" rtl="0">
              <a:spcBef>
                <a:spcPts val="0"/>
              </a:spcBef>
              <a:spcAft>
                <a:spcPts val="0"/>
              </a:spcAft>
              <a:buSzPts val="1400"/>
              <a:buChar char="○"/>
              <a:defRPr sz="1400"/>
            </a:lvl5pPr>
            <a:lvl6pPr marL="2743132" lvl="5" indent="-317492" rtl="0">
              <a:spcBef>
                <a:spcPts val="0"/>
              </a:spcBef>
              <a:spcAft>
                <a:spcPts val="0"/>
              </a:spcAft>
              <a:buSzPts val="1400"/>
              <a:buChar char="■"/>
              <a:defRPr sz="1400"/>
            </a:lvl6pPr>
            <a:lvl7pPr marL="3200320" lvl="6" indent="-317492" rtl="0">
              <a:spcBef>
                <a:spcPts val="0"/>
              </a:spcBef>
              <a:spcAft>
                <a:spcPts val="0"/>
              </a:spcAft>
              <a:buSzPts val="1400"/>
              <a:buChar char="●"/>
              <a:defRPr sz="1400"/>
            </a:lvl7pPr>
            <a:lvl8pPr marL="3657509" lvl="7" indent="-317492" rtl="0">
              <a:spcBef>
                <a:spcPts val="0"/>
              </a:spcBef>
              <a:spcAft>
                <a:spcPts val="0"/>
              </a:spcAft>
              <a:buSzPts val="1400"/>
              <a:buChar char="○"/>
              <a:defRPr sz="1400"/>
            </a:lvl8pPr>
            <a:lvl9pPr marL="4114697" lvl="8" indent="-317492" rtl="0">
              <a:spcBef>
                <a:spcPts val="0"/>
              </a:spcBef>
              <a:spcAft>
                <a:spcPts val="0"/>
              </a:spcAft>
              <a:buSzPts val="1400"/>
              <a:buChar char="■"/>
              <a:defRPr sz="1400"/>
            </a:lvl9pPr>
          </a:lstStyle>
          <a:p>
            <a:endParaRPr dirty="0"/>
          </a:p>
        </p:txBody>
      </p:sp>
      <p:sp>
        <p:nvSpPr>
          <p:cNvPr id="37" name="Shape 37"/>
          <p:cNvSpPr txBox="1">
            <a:spLocks noGrp="1"/>
          </p:cNvSpPr>
          <p:nvPr>
            <p:ph type="body" idx="3"/>
          </p:nvPr>
        </p:nvSpPr>
        <p:spPr>
          <a:xfrm>
            <a:off x="5825557" y="1509511"/>
            <a:ext cx="2332200" cy="2919000"/>
          </a:xfrm>
          <a:prstGeom prst="rect">
            <a:avLst/>
          </a:prstGeom>
        </p:spPr>
        <p:txBody>
          <a:bodyPr spcFirstLastPara="1" wrap="square" lIns="91425" tIns="91425" rIns="91425" bIns="91425" anchor="t" anchorCtr="0"/>
          <a:lstStyle>
            <a:lvl1pPr marL="179996" lvl="0" indent="-179996" rtl="0">
              <a:spcBef>
                <a:spcPts val="0"/>
              </a:spcBef>
              <a:spcAft>
                <a:spcPts val="0"/>
              </a:spcAft>
              <a:buClr>
                <a:srgbClr val="CF192C"/>
              </a:buClr>
              <a:buSzPts val="1400"/>
              <a:buChar char="●"/>
              <a:defRPr sz="1400"/>
            </a:lvl1pPr>
            <a:lvl2pPr marL="914378" lvl="1" indent="-317492" rtl="0">
              <a:spcBef>
                <a:spcPts val="0"/>
              </a:spcBef>
              <a:spcAft>
                <a:spcPts val="0"/>
              </a:spcAft>
              <a:buSzPts val="1400"/>
              <a:buChar char="○"/>
              <a:defRPr sz="1400"/>
            </a:lvl2pPr>
            <a:lvl3pPr marL="1371566" lvl="2" indent="-317492" rtl="0">
              <a:spcBef>
                <a:spcPts val="0"/>
              </a:spcBef>
              <a:spcAft>
                <a:spcPts val="0"/>
              </a:spcAft>
              <a:buSzPts val="1400"/>
              <a:buChar char="■"/>
              <a:defRPr sz="1400"/>
            </a:lvl3pPr>
            <a:lvl4pPr marL="1828754" lvl="3" indent="-317492" rtl="0">
              <a:spcBef>
                <a:spcPts val="0"/>
              </a:spcBef>
              <a:spcAft>
                <a:spcPts val="0"/>
              </a:spcAft>
              <a:buSzPts val="1400"/>
              <a:buChar char="●"/>
              <a:defRPr sz="1400"/>
            </a:lvl4pPr>
            <a:lvl5pPr marL="2285943" lvl="4" indent="-317492" rtl="0">
              <a:spcBef>
                <a:spcPts val="0"/>
              </a:spcBef>
              <a:spcAft>
                <a:spcPts val="0"/>
              </a:spcAft>
              <a:buSzPts val="1400"/>
              <a:buChar char="○"/>
              <a:defRPr sz="1400"/>
            </a:lvl5pPr>
            <a:lvl6pPr marL="2743132" lvl="5" indent="-317492" rtl="0">
              <a:spcBef>
                <a:spcPts val="0"/>
              </a:spcBef>
              <a:spcAft>
                <a:spcPts val="0"/>
              </a:spcAft>
              <a:buSzPts val="1400"/>
              <a:buChar char="■"/>
              <a:defRPr sz="1400"/>
            </a:lvl6pPr>
            <a:lvl7pPr marL="3200320" lvl="6" indent="-317492" rtl="0">
              <a:spcBef>
                <a:spcPts val="0"/>
              </a:spcBef>
              <a:spcAft>
                <a:spcPts val="0"/>
              </a:spcAft>
              <a:buSzPts val="1400"/>
              <a:buChar char="●"/>
              <a:defRPr sz="1400"/>
            </a:lvl7pPr>
            <a:lvl8pPr marL="3657509" lvl="7" indent="-317492" rtl="0">
              <a:spcBef>
                <a:spcPts val="0"/>
              </a:spcBef>
              <a:spcAft>
                <a:spcPts val="0"/>
              </a:spcAft>
              <a:buSzPts val="1400"/>
              <a:buChar char="○"/>
              <a:defRPr sz="1400"/>
            </a:lvl8pPr>
            <a:lvl9pPr marL="4114697" lvl="8" indent="-317492" rtl="0">
              <a:spcBef>
                <a:spcPts val="0"/>
              </a:spcBef>
              <a:spcAft>
                <a:spcPts val="0"/>
              </a:spcAft>
              <a:buSzPts val="1400"/>
              <a:buChar char="■"/>
              <a:defRPr sz="1400"/>
            </a:lvl9pPr>
          </a:lstStyle>
          <a:p>
            <a:endParaRPr dirty="0"/>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000" y="4680000"/>
            <a:ext cx="308566" cy="308566"/>
          </a:xfrm>
          <a:prstGeom prst="rect">
            <a:avLst/>
          </a:prstGeom>
        </p:spPr>
      </p:pic>
    </p:spTree>
    <p:extLst>
      <p:ext uri="{BB962C8B-B14F-4D97-AF65-F5344CB8AC3E}">
        <p14:creationId xmlns:p14="http://schemas.microsoft.com/office/powerpoint/2010/main" val="4030170127"/>
      </p:ext>
    </p:extLst>
  </p:cSld>
  <p:clrMapOvr>
    <a:masterClrMapping/>
  </p:clrMapOvr>
  <p:transition spd="slow">
    <p:push di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Shape 39"/>
        <p:cNvGrpSpPr/>
        <p:nvPr/>
      </p:nvGrpSpPr>
      <p:grpSpPr>
        <a:xfrm>
          <a:off x="0" y="0"/>
          <a:ext cx="0" cy="0"/>
          <a:chOff x="0" y="0"/>
          <a:chExt cx="0" cy="0"/>
        </a:xfrm>
      </p:grpSpPr>
      <p:sp>
        <p:nvSpPr>
          <p:cNvPr id="40" name="Shape 40"/>
          <p:cNvSpPr/>
          <p:nvPr/>
        </p:nvSpPr>
        <p:spPr>
          <a:xfrm>
            <a:off x="390735" y="379877"/>
            <a:ext cx="8362529" cy="4383746"/>
          </a:xfrm>
          <a:custGeom>
            <a:avLst/>
            <a:gdLst/>
            <a:ahLst/>
            <a:cxnLst/>
            <a:rect l="0" t="0" r="0" b="0"/>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CF192C"/>
            </a:solidFill>
            <a:prstDash val="dot"/>
            <a:round/>
            <a:headEnd type="none" w="med" len="med"/>
            <a:tailEnd type="none" w="med" len="med"/>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41" name="Shape 41"/>
          <p:cNvSpPr txBox="1">
            <a:spLocks noGrp="1"/>
          </p:cNvSpPr>
          <p:nvPr>
            <p:ph type="title"/>
          </p:nvPr>
        </p:nvSpPr>
        <p:spPr>
          <a:xfrm>
            <a:off x="922000" y="891775"/>
            <a:ext cx="6866100" cy="857400"/>
          </a:xfrm>
          <a:prstGeom prst="rect">
            <a:avLst/>
          </a:prstGeom>
        </p:spPr>
        <p:txBody>
          <a:bodyPr spcFirstLastPara="1" wrap="square" lIns="91425" tIns="91425" rIns="91425" bIns="91425" anchor="t" anchorCtr="0"/>
          <a:lstStyle>
            <a:lvl1pPr lvl="0">
              <a:spcBef>
                <a:spcPts val="0"/>
              </a:spcBef>
              <a:spcAft>
                <a:spcPts val="0"/>
              </a:spcAft>
              <a:buSzPts val="5800"/>
              <a:buNone/>
              <a:defRPr/>
            </a:lvl1pPr>
            <a:lvl2pPr lvl="1">
              <a:spcBef>
                <a:spcPts val="0"/>
              </a:spcBef>
              <a:spcAft>
                <a:spcPts val="0"/>
              </a:spcAft>
              <a:buSzPts val="5800"/>
              <a:buNone/>
              <a:defRPr/>
            </a:lvl2pPr>
            <a:lvl3pPr lvl="2">
              <a:spcBef>
                <a:spcPts val="0"/>
              </a:spcBef>
              <a:spcAft>
                <a:spcPts val="0"/>
              </a:spcAft>
              <a:buSzPts val="5800"/>
              <a:buNone/>
              <a:defRPr/>
            </a:lvl3pPr>
            <a:lvl4pPr lvl="3">
              <a:spcBef>
                <a:spcPts val="0"/>
              </a:spcBef>
              <a:spcAft>
                <a:spcPts val="0"/>
              </a:spcAft>
              <a:buSzPts val="5800"/>
              <a:buNone/>
              <a:defRPr/>
            </a:lvl4pPr>
            <a:lvl5pPr lvl="4">
              <a:spcBef>
                <a:spcPts val="0"/>
              </a:spcBef>
              <a:spcAft>
                <a:spcPts val="0"/>
              </a:spcAft>
              <a:buSzPts val="5800"/>
              <a:buNone/>
              <a:defRPr/>
            </a:lvl5pPr>
            <a:lvl6pPr lvl="5">
              <a:spcBef>
                <a:spcPts val="0"/>
              </a:spcBef>
              <a:spcAft>
                <a:spcPts val="0"/>
              </a:spcAft>
              <a:buSzPts val="5800"/>
              <a:buNone/>
              <a:defRPr/>
            </a:lvl6pPr>
            <a:lvl7pPr lvl="6">
              <a:spcBef>
                <a:spcPts val="0"/>
              </a:spcBef>
              <a:spcAft>
                <a:spcPts val="0"/>
              </a:spcAft>
              <a:buSzPts val="5800"/>
              <a:buNone/>
              <a:defRPr/>
            </a:lvl7pPr>
            <a:lvl8pPr lvl="7">
              <a:spcBef>
                <a:spcPts val="0"/>
              </a:spcBef>
              <a:spcAft>
                <a:spcPts val="0"/>
              </a:spcAft>
              <a:buSzPts val="5800"/>
              <a:buNone/>
              <a:defRPr/>
            </a:lvl8pPr>
            <a:lvl9pPr lvl="8">
              <a:spcBef>
                <a:spcPts val="0"/>
              </a:spcBef>
              <a:spcAft>
                <a:spcPts val="0"/>
              </a:spcAft>
              <a:buSzPts val="5800"/>
              <a:buNone/>
              <a:defRPr/>
            </a:lvl9pPr>
          </a:lstStyle>
          <a:p>
            <a:endParaRPr dirty="0"/>
          </a:p>
        </p:txBody>
      </p:sp>
      <p:pic>
        <p:nvPicPr>
          <p:cNvPr id="5" name="Afbeelding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680000"/>
            <a:ext cx="308566" cy="308566"/>
          </a:xfrm>
          <a:prstGeom prst="rect">
            <a:avLst/>
          </a:prstGeom>
        </p:spPr>
      </p:pic>
    </p:spTree>
    <p:extLst>
      <p:ext uri="{BB962C8B-B14F-4D97-AF65-F5344CB8AC3E}">
        <p14:creationId xmlns:p14="http://schemas.microsoft.com/office/powerpoint/2010/main" val="1254887870"/>
      </p:ext>
    </p:extLst>
  </p:cSld>
  <p:clrMapOvr>
    <a:masterClrMapping/>
  </p:clrMapOvr>
  <p:transition spd="slow">
    <p:push dir="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Fond blanc">
    <p:spTree>
      <p:nvGrpSpPr>
        <p:cNvPr id="1" name="Shape 47"/>
        <p:cNvGrpSpPr/>
        <p:nvPr/>
      </p:nvGrpSpPr>
      <p:grpSpPr>
        <a:xfrm>
          <a:off x="0" y="0"/>
          <a:ext cx="0" cy="0"/>
          <a:chOff x="0" y="0"/>
          <a:chExt cx="0" cy="0"/>
        </a:xfrm>
      </p:grpSpPr>
      <p:sp>
        <p:nvSpPr>
          <p:cNvPr id="49" name="Shape 49"/>
          <p:cNvSpPr/>
          <p:nvPr/>
        </p:nvSpPr>
        <p:spPr>
          <a:xfrm>
            <a:off x="390735" y="379877"/>
            <a:ext cx="8362529" cy="4383746"/>
          </a:xfrm>
          <a:custGeom>
            <a:avLst/>
            <a:gdLst/>
            <a:ahLst/>
            <a:cxnLst/>
            <a:rect l="0" t="0" r="0" b="0"/>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CF192C"/>
            </a:solidFill>
            <a:prstDash val="dot"/>
            <a:round/>
            <a:headEnd type="none" w="med" len="med"/>
            <a:tailEnd type="none" w="med" len="med"/>
          </a:ln>
        </p:spPr>
        <p:txBody>
          <a:bodyPr spcFirstLastPara="1" wrap="square" lIns="91425" tIns="91425" rIns="91425" bIns="91425" anchor="ctr" anchorCtr="0">
            <a:noAutofit/>
          </a:bodyPr>
          <a:lstStyle/>
          <a:p>
            <a:pPr marL="0" lvl="0" indent="0" rtl="0">
              <a:spcBef>
                <a:spcPts val="0"/>
              </a:spcBef>
              <a:spcAft>
                <a:spcPts val="0"/>
              </a:spcAft>
              <a:buNone/>
            </a:pPr>
            <a:endParaRPr/>
          </a:p>
        </p:txBody>
      </p:sp>
      <p:pic>
        <p:nvPicPr>
          <p:cNvPr id="5" name="Afbeelding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680000"/>
            <a:ext cx="308566" cy="308566"/>
          </a:xfrm>
          <a:prstGeom prst="rect">
            <a:avLst/>
          </a:prstGeom>
        </p:spPr>
      </p:pic>
    </p:spTree>
  </p:cSld>
  <p:clrMapOvr>
    <a:masterClrMapping/>
  </p:clrMapOvr>
  <p:transition spd="slow">
    <p:push di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cSld name="Blanco gekleurd">
    <p:bg>
      <p:bgPr>
        <a:solidFill>
          <a:srgbClr val="CF192C"/>
        </a:solidFill>
        <a:effectLst/>
      </p:bgPr>
    </p:bg>
    <p:spTree>
      <p:nvGrpSpPr>
        <p:cNvPr id="1" name="Shape 50"/>
        <p:cNvGrpSpPr/>
        <p:nvPr/>
      </p:nvGrpSpPr>
      <p:grpSpPr>
        <a:xfrm>
          <a:off x="0" y="0"/>
          <a:ext cx="0" cy="0"/>
          <a:chOff x="0" y="0"/>
          <a:chExt cx="0" cy="0"/>
        </a:xfrm>
      </p:grpSpPr>
      <p:sp>
        <p:nvSpPr>
          <p:cNvPr id="52" name="Shape 52"/>
          <p:cNvSpPr/>
          <p:nvPr/>
        </p:nvSpPr>
        <p:spPr>
          <a:xfrm>
            <a:off x="390735" y="379877"/>
            <a:ext cx="8362529" cy="4383746"/>
          </a:xfrm>
          <a:custGeom>
            <a:avLst/>
            <a:gdLst/>
            <a:ahLst/>
            <a:cxnLst/>
            <a:rect l="0" t="0" r="0" b="0"/>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FFFFFF"/>
            </a:solidFill>
            <a:prstDash val="dot"/>
            <a:round/>
            <a:headEnd type="none" w="med" len="med"/>
            <a:tailEnd type="none" w="med" len="med"/>
          </a:ln>
        </p:spPr>
        <p:txBody>
          <a:bodyPr spcFirstLastPara="1" wrap="square" lIns="91425" tIns="91425" rIns="91425" bIns="91425" anchor="ctr"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212014700"/>
      </p:ext>
    </p:extLst>
  </p:cSld>
  <p:clrMapOvr>
    <a:masterClrMapping/>
  </p:clrMapOvr>
  <p:transition spd="slow">
    <p:push dir="u"/>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el + 1 kolom">
    <p:spTree>
      <p:nvGrpSpPr>
        <p:cNvPr id="1" name="Shape 26"/>
        <p:cNvGrpSpPr/>
        <p:nvPr/>
      </p:nvGrpSpPr>
      <p:grpSpPr>
        <a:xfrm>
          <a:off x="0" y="0"/>
          <a:ext cx="0" cy="0"/>
          <a:chOff x="0" y="0"/>
          <a:chExt cx="0" cy="0"/>
        </a:xfrm>
      </p:grpSpPr>
      <p:sp>
        <p:nvSpPr>
          <p:cNvPr id="27" name="Shape 27"/>
          <p:cNvSpPr/>
          <p:nvPr/>
        </p:nvSpPr>
        <p:spPr>
          <a:xfrm>
            <a:off x="390735" y="379877"/>
            <a:ext cx="8362529" cy="4383746"/>
          </a:xfrm>
          <a:custGeom>
            <a:avLst/>
            <a:gdLst/>
            <a:ahLst/>
            <a:cxnLst/>
            <a:rect l="0" t="0" r="0" b="0"/>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CF192C"/>
            </a:solidFill>
            <a:prstDash val="dot"/>
            <a:round/>
            <a:headEnd type="none" w="med" len="med"/>
            <a:tailEnd type="none" w="med" len="med"/>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28" name="Shape 28"/>
          <p:cNvSpPr txBox="1">
            <a:spLocks noGrp="1"/>
          </p:cNvSpPr>
          <p:nvPr>
            <p:ph type="title"/>
          </p:nvPr>
        </p:nvSpPr>
        <p:spPr>
          <a:xfrm>
            <a:off x="922000" y="553572"/>
            <a:ext cx="7520250" cy="857400"/>
          </a:xfrm>
          <a:prstGeom prst="rect">
            <a:avLst/>
          </a:prstGeom>
        </p:spPr>
        <p:txBody>
          <a:bodyPr spcFirstLastPara="1" wrap="square" lIns="91425" tIns="91425" rIns="91425" bIns="91425" anchor="t" anchorCtr="0"/>
          <a:lstStyle>
            <a:lvl1pPr lvl="0">
              <a:spcBef>
                <a:spcPts val="0"/>
              </a:spcBef>
              <a:spcAft>
                <a:spcPts val="0"/>
              </a:spcAft>
              <a:buSzPts val="5800"/>
              <a:buNone/>
              <a:defRPr/>
            </a:lvl1pPr>
            <a:lvl2pPr lvl="1">
              <a:spcBef>
                <a:spcPts val="0"/>
              </a:spcBef>
              <a:spcAft>
                <a:spcPts val="0"/>
              </a:spcAft>
              <a:buSzPts val="5800"/>
              <a:buNone/>
              <a:defRPr/>
            </a:lvl2pPr>
            <a:lvl3pPr lvl="2">
              <a:spcBef>
                <a:spcPts val="0"/>
              </a:spcBef>
              <a:spcAft>
                <a:spcPts val="0"/>
              </a:spcAft>
              <a:buSzPts val="5800"/>
              <a:buNone/>
              <a:defRPr/>
            </a:lvl3pPr>
            <a:lvl4pPr lvl="3">
              <a:spcBef>
                <a:spcPts val="0"/>
              </a:spcBef>
              <a:spcAft>
                <a:spcPts val="0"/>
              </a:spcAft>
              <a:buSzPts val="5800"/>
              <a:buNone/>
              <a:defRPr/>
            </a:lvl4pPr>
            <a:lvl5pPr lvl="4">
              <a:spcBef>
                <a:spcPts val="0"/>
              </a:spcBef>
              <a:spcAft>
                <a:spcPts val="0"/>
              </a:spcAft>
              <a:buSzPts val="5800"/>
              <a:buNone/>
              <a:defRPr/>
            </a:lvl5pPr>
            <a:lvl6pPr lvl="5">
              <a:spcBef>
                <a:spcPts val="0"/>
              </a:spcBef>
              <a:spcAft>
                <a:spcPts val="0"/>
              </a:spcAft>
              <a:buSzPts val="5800"/>
              <a:buNone/>
              <a:defRPr/>
            </a:lvl6pPr>
            <a:lvl7pPr lvl="6">
              <a:spcBef>
                <a:spcPts val="0"/>
              </a:spcBef>
              <a:spcAft>
                <a:spcPts val="0"/>
              </a:spcAft>
              <a:buSzPts val="5800"/>
              <a:buNone/>
              <a:defRPr/>
            </a:lvl7pPr>
            <a:lvl8pPr lvl="7">
              <a:spcBef>
                <a:spcPts val="0"/>
              </a:spcBef>
              <a:spcAft>
                <a:spcPts val="0"/>
              </a:spcAft>
              <a:buSzPts val="5800"/>
              <a:buNone/>
              <a:defRPr/>
            </a:lvl8pPr>
            <a:lvl9pPr lvl="8">
              <a:spcBef>
                <a:spcPts val="0"/>
              </a:spcBef>
              <a:spcAft>
                <a:spcPts val="0"/>
              </a:spcAft>
              <a:buSzPts val="5800"/>
              <a:buNone/>
              <a:defRPr/>
            </a:lvl9pPr>
          </a:lstStyle>
          <a:p>
            <a:endParaRPr dirty="0"/>
          </a:p>
        </p:txBody>
      </p:sp>
      <p:sp>
        <p:nvSpPr>
          <p:cNvPr id="29" name="Shape 29"/>
          <p:cNvSpPr txBox="1">
            <a:spLocks noGrp="1"/>
          </p:cNvSpPr>
          <p:nvPr>
            <p:ph type="body" idx="1"/>
          </p:nvPr>
        </p:nvSpPr>
        <p:spPr>
          <a:xfrm>
            <a:off x="921999" y="1584667"/>
            <a:ext cx="7520251" cy="3027600"/>
          </a:xfrm>
          <a:prstGeom prst="rect">
            <a:avLst/>
          </a:prstGeom>
        </p:spPr>
        <p:txBody>
          <a:bodyPr spcFirstLastPara="1" wrap="square" lIns="91425" tIns="91425" rIns="91425" bIns="91425" anchor="t" anchorCtr="0"/>
          <a:lstStyle>
            <a:lvl1pPr marL="457200" lvl="0" indent="-342900">
              <a:spcBef>
                <a:spcPts val="600"/>
              </a:spcBef>
              <a:spcAft>
                <a:spcPts val="0"/>
              </a:spcAft>
              <a:buClr>
                <a:srgbClr val="CF192C"/>
              </a:buClr>
              <a:buSzPts val="18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dirty="0"/>
          </a:p>
        </p:txBody>
      </p:sp>
      <p:pic>
        <p:nvPicPr>
          <p:cNvPr id="8" name="Afbeelding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680000"/>
            <a:ext cx="308566" cy="308566"/>
          </a:xfrm>
          <a:prstGeom prst="rect">
            <a:avLst/>
          </a:prstGeom>
        </p:spPr>
      </p:pic>
    </p:spTree>
    <p:extLst>
      <p:ext uri="{BB962C8B-B14F-4D97-AF65-F5344CB8AC3E}">
        <p14:creationId xmlns:p14="http://schemas.microsoft.com/office/powerpoint/2010/main" val="2624457296"/>
      </p:ext>
    </p:extLst>
  </p:cSld>
  <p:clrMapOvr>
    <a:masterClrMapping/>
  </p:clrMapOvr>
  <p:transition spd="slow">
    <p:push di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922000" y="891775"/>
            <a:ext cx="6866100" cy="857400"/>
          </a:xfrm>
          <a:prstGeom prst="rect">
            <a:avLst/>
          </a:prstGeom>
          <a:noFill/>
          <a:ln>
            <a:noFill/>
          </a:ln>
        </p:spPr>
        <p:txBody>
          <a:bodyPr spcFirstLastPara="1" wrap="square" lIns="91425" tIns="91425" rIns="91425" bIns="91425" anchor="t" anchorCtr="0"/>
          <a:lstStyle>
            <a:lvl1pPr lvl="0">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1pPr>
            <a:lvl2pPr lvl="1">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2pPr>
            <a:lvl3pPr lvl="2">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3pPr>
            <a:lvl4pPr lvl="3">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4pPr>
            <a:lvl5pPr lvl="4">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5pPr>
            <a:lvl6pPr lvl="5">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6pPr>
            <a:lvl7pPr lvl="6">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7pPr>
            <a:lvl8pPr lvl="7">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8pPr>
            <a:lvl9pPr lvl="8">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9pPr>
          </a:lstStyle>
          <a:p>
            <a:endParaRPr dirty="0"/>
          </a:p>
        </p:txBody>
      </p:sp>
      <p:sp>
        <p:nvSpPr>
          <p:cNvPr id="7" name="Shape 7"/>
          <p:cNvSpPr txBox="1">
            <a:spLocks noGrp="1"/>
          </p:cNvSpPr>
          <p:nvPr>
            <p:ph type="body" idx="1"/>
          </p:nvPr>
        </p:nvSpPr>
        <p:spPr>
          <a:xfrm>
            <a:off x="922000" y="1885951"/>
            <a:ext cx="6866100" cy="2366100"/>
          </a:xfrm>
          <a:prstGeom prst="rect">
            <a:avLst/>
          </a:prstGeom>
          <a:noFill/>
          <a:ln>
            <a:noFill/>
          </a:ln>
        </p:spPr>
        <p:txBody>
          <a:bodyPr spcFirstLastPara="1" wrap="square" lIns="91425" tIns="91425" rIns="91425" bIns="91425" anchor="t" anchorCtr="0"/>
          <a:lstStyle>
            <a:lvl1pPr marL="457200" lvl="0" indent="-342900">
              <a:spcBef>
                <a:spcPts val="600"/>
              </a:spcBef>
              <a:spcAft>
                <a:spcPts val="0"/>
              </a:spcAft>
              <a:buClr>
                <a:srgbClr val="FFB600"/>
              </a:buClr>
              <a:buSzPts val="1800"/>
              <a:buFont typeface="Raleway Light"/>
              <a:buChar char="●"/>
              <a:defRPr sz="1800">
                <a:solidFill>
                  <a:srgbClr val="666666"/>
                </a:solidFill>
                <a:latin typeface="Raleway Light"/>
                <a:ea typeface="Raleway Light"/>
                <a:cs typeface="Raleway Light"/>
                <a:sym typeface="Raleway Light"/>
              </a:defRPr>
            </a:lvl1pPr>
            <a:lvl2pPr marL="914400" lvl="1" indent="-342900">
              <a:spcBef>
                <a:spcPts val="0"/>
              </a:spcBef>
              <a:spcAft>
                <a:spcPts val="0"/>
              </a:spcAft>
              <a:buClr>
                <a:srgbClr val="FFB600"/>
              </a:buClr>
              <a:buSzPts val="1800"/>
              <a:buFont typeface="Raleway Light"/>
              <a:buChar char="○"/>
              <a:defRPr sz="1800">
                <a:solidFill>
                  <a:srgbClr val="666666"/>
                </a:solidFill>
                <a:latin typeface="Raleway Light"/>
                <a:ea typeface="Raleway Light"/>
                <a:cs typeface="Raleway Light"/>
                <a:sym typeface="Raleway Light"/>
              </a:defRPr>
            </a:lvl2pPr>
            <a:lvl3pPr marL="1371600" lvl="2" indent="-342900">
              <a:spcBef>
                <a:spcPts val="0"/>
              </a:spcBef>
              <a:spcAft>
                <a:spcPts val="0"/>
              </a:spcAft>
              <a:buClr>
                <a:srgbClr val="FFB600"/>
              </a:buClr>
              <a:buSzPts val="1800"/>
              <a:buFont typeface="Raleway Light"/>
              <a:buChar char="■"/>
              <a:defRPr sz="1800">
                <a:solidFill>
                  <a:srgbClr val="666666"/>
                </a:solidFill>
                <a:latin typeface="Raleway Light"/>
                <a:ea typeface="Raleway Light"/>
                <a:cs typeface="Raleway Light"/>
                <a:sym typeface="Raleway Light"/>
              </a:defRPr>
            </a:lvl3pPr>
            <a:lvl4pPr marL="1828800" lvl="3" indent="-342900">
              <a:spcBef>
                <a:spcPts val="0"/>
              </a:spcBef>
              <a:spcAft>
                <a:spcPts val="0"/>
              </a:spcAft>
              <a:buClr>
                <a:srgbClr val="666666"/>
              </a:buClr>
              <a:buSzPts val="1800"/>
              <a:buFont typeface="Raleway Light"/>
              <a:buChar char="●"/>
              <a:defRPr sz="1800">
                <a:solidFill>
                  <a:srgbClr val="666666"/>
                </a:solidFill>
                <a:latin typeface="Raleway Light"/>
                <a:ea typeface="Raleway Light"/>
                <a:cs typeface="Raleway Light"/>
                <a:sym typeface="Raleway Light"/>
              </a:defRPr>
            </a:lvl4pPr>
            <a:lvl5pPr marL="2286000" lvl="4" indent="-342900">
              <a:spcBef>
                <a:spcPts val="0"/>
              </a:spcBef>
              <a:spcAft>
                <a:spcPts val="0"/>
              </a:spcAft>
              <a:buClr>
                <a:srgbClr val="666666"/>
              </a:buClr>
              <a:buSzPts val="1800"/>
              <a:buFont typeface="Raleway Light"/>
              <a:buChar char="○"/>
              <a:defRPr sz="1800">
                <a:solidFill>
                  <a:srgbClr val="666666"/>
                </a:solidFill>
                <a:latin typeface="Raleway Light"/>
                <a:ea typeface="Raleway Light"/>
                <a:cs typeface="Raleway Light"/>
                <a:sym typeface="Raleway Light"/>
              </a:defRPr>
            </a:lvl5pPr>
            <a:lvl6pPr marL="2743200" lvl="5" indent="-342900">
              <a:spcBef>
                <a:spcPts val="0"/>
              </a:spcBef>
              <a:spcAft>
                <a:spcPts val="0"/>
              </a:spcAft>
              <a:buClr>
                <a:srgbClr val="666666"/>
              </a:buClr>
              <a:buSzPts val="1800"/>
              <a:buFont typeface="Raleway Light"/>
              <a:buChar char="■"/>
              <a:defRPr sz="1800">
                <a:solidFill>
                  <a:srgbClr val="666666"/>
                </a:solidFill>
                <a:latin typeface="Raleway Light"/>
                <a:ea typeface="Raleway Light"/>
                <a:cs typeface="Raleway Light"/>
                <a:sym typeface="Raleway Light"/>
              </a:defRPr>
            </a:lvl6pPr>
            <a:lvl7pPr marL="3200400" lvl="6" indent="-342900">
              <a:spcBef>
                <a:spcPts val="0"/>
              </a:spcBef>
              <a:spcAft>
                <a:spcPts val="0"/>
              </a:spcAft>
              <a:buClr>
                <a:srgbClr val="666666"/>
              </a:buClr>
              <a:buSzPts val="1800"/>
              <a:buFont typeface="Raleway Light"/>
              <a:buChar char="●"/>
              <a:defRPr sz="1800">
                <a:solidFill>
                  <a:srgbClr val="666666"/>
                </a:solidFill>
                <a:latin typeface="Raleway Light"/>
                <a:ea typeface="Raleway Light"/>
                <a:cs typeface="Raleway Light"/>
                <a:sym typeface="Raleway Light"/>
              </a:defRPr>
            </a:lvl7pPr>
            <a:lvl8pPr marL="3657600" lvl="7" indent="-342900">
              <a:spcBef>
                <a:spcPts val="0"/>
              </a:spcBef>
              <a:spcAft>
                <a:spcPts val="0"/>
              </a:spcAft>
              <a:buClr>
                <a:srgbClr val="666666"/>
              </a:buClr>
              <a:buSzPts val="1800"/>
              <a:buFont typeface="Raleway Light"/>
              <a:buChar char="○"/>
              <a:defRPr sz="1800">
                <a:solidFill>
                  <a:srgbClr val="666666"/>
                </a:solidFill>
                <a:latin typeface="Raleway Light"/>
                <a:ea typeface="Raleway Light"/>
                <a:cs typeface="Raleway Light"/>
                <a:sym typeface="Raleway Light"/>
              </a:defRPr>
            </a:lvl8pPr>
            <a:lvl9pPr marL="4114800" lvl="8" indent="-342900">
              <a:spcBef>
                <a:spcPts val="0"/>
              </a:spcBef>
              <a:spcAft>
                <a:spcPts val="0"/>
              </a:spcAft>
              <a:buClr>
                <a:srgbClr val="666666"/>
              </a:buClr>
              <a:buSzPts val="1800"/>
              <a:buFont typeface="Raleway Light"/>
              <a:buChar char="■"/>
              <a:defRPr sz="1800">
                <a:solidFill>
                  <a:srgbClr val="666666"/>
                </a:solidFill>
                <a:latin typeface="Raleway Light"/>
                <a:ea typeface="Raleway Light"/>
                <a:cs typeface="Raleway Light"/>
                <a:sym typeface="Raleway Light"/>
              </a:defRPr>
            </a:lvl9pPr>
          </a:lstStyle>
          <a:p>
            <a:endParaRPr dirty="0"/>
          </a:p>
        </p:txBody>
      </p:sp>
    </p:spTree>
  </p:cSld>
  <p:clrMap bg1="lt1" tx1="dk1" bg2="dk2" tx2="lt2" accent1="accent1" accent2="accent2" accent3="accent3" accent4="accent4" accent5="accent5" accent6="accent6" hlink="hlink" folHlink="folHlink"/>
  <p:sldLayoutIdLst>
    <p:sldLayoutId id="2147483648" r:id="rId1"/>
    <p:sldLayoutId id="2147483661" r:id="rId2"/>
    <p:sldLayoutId id="2147483662" r:id="rId3"/>
    <p:sldLayoutId id="2147483651" r:id="rId4"/>
    <p:sldLayoutId id="2147483663" r:id="rId5"/>
    <p:sldLayoutId id="2147483665" r:id="rId6"/>
    <p:sldLayoutId id="2147483656" r:id="rId7"/>
    <p:sldLayoutId id="2147483666" r:id="rId8"/>
    <p:sldLayoutId id="2147483667" r:id="rId9"/>
  </p:sldLayoutIdLst>
  <p:transition spd="slow">
    <p:push dir="u"/>
  </p:transition>
  <p:timing>
    <p:tnLst>
      <p:par>
        <p:cTn id="1" dur="indefinite" restart="never" nodeType="tmRoot"/>
      </p:par>
    </p:tnLst>
  </p:timing>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114300" marR="0" lvl="0" indent="0" algn="l" rtl="0">
        <a:lnSpc>
          <a:spcPct val="100000"/>
        </a:lnSpc>
        <a:spcBef>
          <a:spcPts val="0"/>
        </a:spcBef>
        <a:spcAft>
          <a:spcPts val="0"/>
        </a:spcAft>
        <a:buClr>
          <a:srgbClr val="CF002C"/>
        </a:buClr>
        <a:buSzPct val="80000"/>
        <a:buFont typeface="+mj-l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922000" y="891775"/>
            <a:ext cx="6866100" cy="857400"/>
          </a:xfrm>
          <a:prstGeom prst="rect">
            <a:avLst/>
          </a:prstGeom>
          <a:noFill/>
          <a:ln>
            <a:noFill/>
          </a:ln>
        </p:spPr>
        <p:txBody>
          <a:bodyPr spcFirstLastPara="1" wrap="square" lIns="0" tIns="91425" rIns="91425" bIns="91425" anchor="t" anchorCtr="0"/>
          <a:lstStyle>
            <a:lvl1pPr lvl="0">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1pPr>
            <a:lvl2pPr lvl="1">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2pPr>
            <a:lvl3pPr lvl="2">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3pPr>
            <a:lvl4pPr lvl="3">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4pPr>
            <a:lvl5pPr lvl="4">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5pPr>
            <a:lvl6pPr lvl="5">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6pPr>
            <a:lvl7pPr lvl="6">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7pPr>
            <a:lvl8pPr lvl="7">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8pPr>
            <a:lvl9pPr lvl="8">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9pPr>
          </a:lstStyle>
          <a:p>
            <a:endParaRPr dirty="0"/>
          </a:p>
        </p:txBody>
      </p:sp>
      <p:sp>
        <p:nvSpPr>
          <p:cNvPr id="7" name="Shape 7"/>
          <p:cNvSpPr txBox="1">
            <a:spLocks noGrp="1"/>
          </p:cNvSpPr>
          <p:nvPr>
            <p:ph type="body" idx="1"/>
          </p:nvPr>
        </p:nvSpPr>
        <p:spPr>
          <a:xfrm>
            <a:off x="922000" y="1885951"/>
            <a:ext cx="6866100" cy="2366100"/>
          </a:xfrm>
          <a:prstGeom prst="rect">
            <a:avLst/>
          </a:prstGeom>
          <a:noFill/>
          <a:ln>
            <a:noFill/>
          </a:ln>
        </p:spPr>
        <p:txBody>
          <a:bodyPr spcFirstLastPara="1" wrap="square" lIns="0" tIns="91425" rIns="91425" bIns="91425" anchor="t" anchorCtr="0"/>
          <a:lstStyle>
            <a:lvl1pPr marL="457200" lvl="0" indent="-342900">
              <a:spcBef>
                <a:spcPts val="600"/>
              </a:spcBef>
              <a:spcAft>
                <a:spcPts val="0"/>
              </a:spcAft>
              <a:buClr>
                <a:srgbClr val="FFB600"/>
              </a:buClr>
              <a:buSzPts val="1800"/>
              <a:buFont typeface="Raleway Light"/>
              <a:buChar char="●"/>
              <a:defRPr sz="1800">
                <a:solidFill>
                  <a:srgbClr val="666666"/>
                </a:solidFill>
                <a:latin typeface="Raleway Light"/>
                <a:ea typeface="Raleway Light"/>
                <a:cs typeface="Raleway Light"/>
                <a:sym typeface="Raleway Light"/>
              </a:defRPr>
            </a:lvl1pPr>
            <a:lvl2pPr marL="914400" lvl="1" indent="-342900">
              <a:spcBef>
                <a:spcPts val="0"/>
              </a:spcBef>
              <a:spcAft>
                <a:spcPts val="0"/>
              </a:spcAft>
              <a:buClr>
                <a:srgbClr val="FFB600"/>
              </a:buClr>
              <a:buSzPts val="1800"/>
              <a:buFont typeface="Raleway Light"/>
              <a:buChar char="○"/>
              <a:defRPr sz="1800">
                <a:solidFill>
                  <a:srgbClr val="666666"/>
                </a:solidFill>
                <a:latin typeface="Raleway Light"/>
                <a:ea typeface="Raleway Light"/>
                <a:cs typeface="Raleway Light"/>
                <a:sym typeface="Raleway Light"/>
              </a:defRPr>
            </a:lvl2pPr>
            <a:lvl3pPr marL="1371600" lvl="2" indent="-342900">
              <a:spcBef>
                <a:spcPts val="0"/>
              </a:spcBef>
              <a:spcAft>
                <a:spcPts val="0"/>
              </a:spcAft>
              <a:buClr>
                <a:srgbClr val="FFB600"/>
              </a:buClr>
              <a:buSzPts val="1800"/>
              <a:buFont typeface="Raleway Light"/>
              <a:buChar char="■"/>
              <a:defRPr sz="1800">
                <a:solidFill>
                  <a:srgbClr val="666666"/>
                </a:solidFill>
                <a:latin typeface="Raleway Light"/>
                <a:ea typeface="Raleway Light"/>
                <a:cs typeface="Raleway Light"/>
                <a:sym typeface="Raleway Light"/>
              </a:defRPr>
            </a:lvl3pPr>
            <a:lvl4pPr marL="1828800" lvl="3" indent="-342900">
              <a:spcBef>
                <a:spcPts val="0"/>
              </a:spcBef>
              <a:spcAft>
                <a:spcPts val="0"/>
              </a:spcAft>
              <a:buClr>
                <a:srgbClr val="666666"/>
              </a:buClr>
              <a:buSzPts val="1800"/>
              <a:buFont typeface="Raleway Light"/>
              <a:buChar char="●"/>
              <a:defRPr sz="1800">
                <a:solidFill>
                  <a:srgbClr val="666666"/>
                </a:solidFill>
                <a:latin typeface="Raleway Light"/>
                <a:ea typeface="Raleway Light"/>
                <a:cs typeface="Raleway Light"/>
                <a:sym typeface="Raleway Light"/>
              </a:defRPr>
            </a:lvl4pPr>
            <a:lvl5pPr marL="2286000" lvl="4" indent="-342900">
              <a:spcBef>
                <a:spcPts val="0"/>
              </a:spcBef>
              <a:spcAft>
                <a:spcPts val="0"/>
              </a:spcAft>
              <a:buClr>
                <a:srgbClr val="666666"/>
              </a:buClr>
              <a:buSzPts val="1800"/>
              <a:buFont typeface="Raleway Light"/>
              <a:buChar char="○"/>
              <a:defRPr sz="1800">
                <a:solidFill>
                  <a:srgbClr val="666666"/>
                </a:solidFill>
                <a:latin typeface="Raleway Light"/>
                <a:ea typeface="Raleway Light"/>
                <a:cs typeface="Raleway Light"/>
                <a:sym typeface="Raleway Light"/>
              </a:defRPr>
            </a:lvl5pPr>
            <a:lvl6pPr marL="2743200" lvl="5" indent="-342900">
              <a:spcBef>
                <a:spcPts val="0"/>
              </a:spcBef>
              <a:spcAft>
                <a:spcPts val="0"/>
              </a:spcAft>
              <a:buClr>
                <a:srgbClr val="666666"/>
              </a:buClr>
              <a:buSzPts val="1800"/>
              <a:buFont typeface="Raleway Light"/>
              <a:buChar char="■"/>
              <a:defRPr sz="1800">
                <a:solidFill>
                  <a:srgbClr val="666666"/>
                </a:solidFill>
                <a:latin typeface="Raleway Light"/>
                <a:ea typeface="Raleway Light"/>
                <a:cs typeface="Raleway Light"/>
                <a:sym typeface="Raleway Light"/>
              </a:defRPr>
            </a:lvl6pPr>
            <a:lvl7pPr marL="3200400" lvl="6" indent="-342900">
              <a:spcBef>
                <a:spcPts val="0"/>
              </a:spcBef>
              <a:spcAft>
                <a:spcPts val="0"/>
              </a:spcAft>
              <a:buClr>
                <a:srgbClr val="666666"/>
              </a:buClr>
              <a:buSzPts val="1800"/>
              <a:buFont typeface="Raleway Light"/>
              <a:buChar char="●"/>
              <a:defRPr sz="1800">
                <a:solidFill>
                  <a:srgbClr val="666666"/>
                </a:solidFill>
                <a:latin typeface="Raleway Light"/>
                <a:ea typeface="Raleway Light"/>
                <a:cs typeface="Raleway Light"/>
                <a:sym typeface="Raleway Light"/>
              </a:defRPr>
            </a:lvl7pPr>
            <a:lvl8pPr marL="3657600" lvl="7" indent="-342900">
              <a:spcBef>
                <a:spcPts val="0"/>
              </a:spcBef>
              <a:spcAft>
                <a:spcPts val="0"/>
              </a:spcAft>
              <a:buClr>
                <a:srgbClr val="666666"/>
              </a:buClr>
              <a:buSzPts val="1800"/>
              <a:buFont typeface="Raleway Light"/>
              <a:buChar char="○"/>
              <a:defRPr sz="1800">
                <a:solidFill>
                  <a:srgbClr val="666666"/>
                </a:solidFill>
                <a:latin typeface="Raleway Light"/>
                <a:ea typeface="Raleway Light"/>
                <a:cs typeface="Raleway Light"/>
                <a:sym typeface="Raleway Light"/>
              </a:defRPr>
            </a:lvl8pPr>
            <a:lvl9pPr marL="4114800" lvl="8" indent="-342900">
              <a:spcBef>
                <a:spcPts val="0"/>
              </a:spcBef>
              <a:spcAft>
                <a:spcPts val="0"/>
              </a:spcAft>
              <a:buClr>
                <a:srgbClr val="666666"/>
              </a:buClr>
              <a:buSzPts val="1800"/>
              <a:buFont typeface="Raleway Light"/>
              <a:buChar char="■"/>
              <a:defRPr sz="1800">
                <a:solidFill>
                  <a:srgbClr val="666666"/>
                </a:solidFill>
                <a:latin typeface="Raleway Light"/>
                <a:ea typeface="Raleway Light"/>
                <a:cs typeface="Raleway Light"/>
                <a:sym typeface="Raleway Light"/>
              </a:defRPr>
            </a:lvl9pPr>
          </a:lstStyle>
          <a:p>
            <a:endParaRPr dirty="0"/>
          </a:p>
        </p:txBody>
      </p:sp>
    </p:spTree>
    <p:extLst>
      <p:ext uri="{BB962C8B-B14F-4D97-AF65-F5344CB8AC3E}">
        <p14:creationId xmlns:p14="http://schemas.microsoft.com/office/powerpoint/2010/main" val="461643636"/>
      </p:ext>
    </p:extLst>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p:transition spd="slow">
    <p:push dir="u"/>
  </p:transition>
  <p:timing>
    <p:tnLst>
      <p:par>
        <p:cTn id="1" dur="indefinite" restart="never" nodeType="tmRoot"/>
      </p:par>
    </p:tnLst>
  </p:timing>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114300" marR="0" lvl="0" indent="0" algn="l" rtl="0">
        <a:lnSpc>
          <a:spcPct val="100000"/>
        </a:lnSpc>
        <a:spcBef>
          <a:spcPts val="0"/>
        </a:spcBef>
        <a:spcAft>
          <a:spcPts val="0"/>
        </a:spcAft>
        <a:buClr>
          <a:srgbClr val="CF192C"/>
        </a:buClr>
        <a:buFont typeface="+mj-l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922000" y="891775"/>
            <a:ext cx="6866100" cy="857400"/>
          </a:xfrm>
          <a:prstGeom prst="rect">
            <a:avLst/>
          </a:prstGeom>
          <a:noFill/>
          <a:ln>
            <a:noFill/>
          </a:ln>
        </p:spPr>
        <p:txBody>
          <a:bodyPr spcFirstLastPara="1" wrap="square" lIns="0" tIns="91425" rIns="91425" bIns="91425" anchor="t" anchorCtr="0"/>
          <a:lstStyle>
            <a:lvl1pPr lvl="0">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1pPr>
            <a:lvl2pPr lvl="1">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2pPr>
            <a:lvl3pPr lvl="2">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3pPr>
            <a:lvl4pPr lvl="3">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4pPr>
            <a:lvl5pPr lvl="4">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5pPr>
            <a:lvl6pPr lvl="5">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6pPr>
            <a:lvl7pPr lvl="6">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7pPr>
            <a:lvl8pPr lvl="7">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8pPr>
            <a:lvl9pPr lvl="8">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9pPr>
          </a:lstStyle>
          <a:p>
            <a:endParaRPr dirty="0"/>
          </a:p>
        </p:txBody>
      </p:sp>
      <p:sp>
        <p:nvSpPr>
          <p:cNvPr id="7" name="Shape 7"/>
          <p:cNvSpPr txBox="1">
            <a:spLocks noGrp="1"/>
          </p:cNvSpPr>
          <p:nvPr>
            <p:ph type="body" idx="1"/>
          </p:nvPr>
        </p:nvSpPr>
        <p:spPr>
          <a:xfrm>
            <a:off x="922000" y="1885951"/>
            <a:ext cx="6866100" cy="2366100"/>
          </a:xfrm>
          <a:prstGeom prst="rect">
            <a:avLst/>
          </a:prstGeom>
          <a:noFill/>
          <a:ln>
            <a:noFill/>
          </a:ln>
        </p:spPr>
        <p:txBody>
          <a:bodyPr spcFirstLastPara="1" wrap="square" lIns="0" tIns="91425" rIns="91425" bIns="91425" anchor="t" anchorCtr="0"/>
          <a:lstStyle>
            <a:lvl1pPr marL="457200" lvl="0" indent="-342900">
              <a:spcBef>
                <a:spcPts val="600"/>
              </a:spcBef>
              <a:spcAft>
                <a:spcPts val="0"/>
              </a:spcAft>
              <a:buClr>
                <a:srgbClr val="FFB600"/>
              </a:buClr>
              <a:buSzPts val="1800"/>
              <a:buFont typeface="Raleway Light"/>
              <a:buChar char="●"/>
              <a:defRPr sz="1800">
                <a:solidFill>
                  <a:srgbClr val="666666"/>
                </a:solidFill>
                <a:latin typeface="Raleway Light"/>
                <a:ea typeface="Raleway Light"/>
                <a:cs typeface="Raleway Light"/>
                <a:sym typeface="Raleway Light"/>
              </a:defRPr>
            </a:lvl1pPr>
            <a:lvl2pPr marL="914400" lvl="1" indent="-342900">
              <a:spcBef>
                <a:spcPts val="0"/>
              </a:spcBef>
              <a:spcAft>
                <a:spcPts val="0"/>
              </a:spcAft>
              <a:buClr>
                <a:srgbClr val="FFB600"/>
              </a:buClr>
              <a:buSzPts val="1800"/>
              <a:buFont typeface="Raleway Light"/>
              <a:buChar char="○"/>
              <a:defRPr sz="1800">
                <a:solidFill>
                  <a:srgbClr val="666666"/>
                </a:solidFill>
                <a:latin typeface="Raleway Light"/>
                <a:ea typeface="Raleway Light"/>
                <a:cs typeface="Raleway Light"/>
                <a:sym typeface="Raleway Light"/>
              </a:defRPr>
            </a:lvl2pPr>
            <a:lvl3pPr marL="1371600" lvl="2" indent="-342900">
              <a:spcBef>
                <a:spcPts val="0"/>
              </a:spcBef>
              <a:spcAft>
                <a:spcPts val="0"/>
              </a:spcAft>
              <a:buClr>
                <a:srgbClr val="FFB600"/>
              </a:buClr>
              <a:buSzPts val="1800"/>
              <a:buFont typeface="Raleway Light"/>
              <a:buChar char="■"/>
              <a:defRPr sz="1800">
                <a:solidFill>
                  <a:srgbClr val="666666"/>
                </a:solidFill>
                <a:latin typeface="Raleway Light"/>
                <a:ea typeface="Raleway Light"/>
                <a:cs typeface="Raleway Light"/>
                <a:sym typeface="Raleway Light"/>
              </a:defRPr>
            </a:lvl3pPr>
            <a:lvl4pPr marL="1828800" lvl="3" indent="-342900">
              <a:spcBef>
                <a:spcPts val="0"/>
              </a:spcBef>
              <a:spcAft>
                <a:spcPts val="0"/>
              </a:spcAft>
              <a:buClr>
                <a:srgbClr val="666666"/>
              </a:buClr>
              <a:buSzPts val="1800"/>
              <a:buFont typeface="Raleway Light"/>
              <a:buChar char="●"/>
              <a:defRPr sz="1800">
                <a:solidFill>
                  <a:srgbClr val="666666"/>
                </a:solidFill>
                <a:latin typeface="Raleway Light"/>
                <a:ea typeface="Raleway Light"/>
                <a:cs typeface="Raleway Light"/>
                <a:sym typeface="Raleway Light"/>
              </a:defRPr>
            </a:lvl4pPr>
            <a:lvl5pPr marL="2286000" lvl="4" indent="-342900">
              <a:spcBef>
                <a:spcPts val="0"/>
              </a:spcBef>
              <a:spcAft>
                <a:spcPts val="0"/>
              </a:spcAft>
              <a:buClr>
                <a:srgbClr val="666666"/>
              </a:buClr>
              <a:buSzPts val="1800"/>
              <a:buFont typeface="Raleway Light"/>
              <a:buChar char="○"/>
              <a:defRPr sz="1800">
                <a:solidFill>
                  <a:srgbClr val="666666"/>
                </a:solidFill>
                <a:latin typeface="Raleway Light"/>
                <a:ea typeface="Raleway Light"/>
                <a:cs typeface="Raleway Light"/>
                <a:sym typeface="Raleway Light"/>
              </a:defRPr>
            </a:lvl5pPr>
            <a:lvl6pPr marL="2743200" lvl="5" indent="-342900">
              <a:spcBef>
                <a:spcPts val="0"/>
              </a:spcBef>
              <a:spcAft>
                <a:spcPts val="0"/>
              </a:spcAft>
              <a:buClr>
                <a:srgbClr val="666666"/>
              </a:buClr>
              <a:buSzPts val="1800"/>
              <a:buFont typeface="Raleway Light"/>
              <a:buChar char="■"/>
              <a:defRPr sz="1800">
                <a:solidFill>
                  <a:srgbClr val="666666"/>
                </a:solidFill>
                <a:latin typeface="Raleway Light"/>
                <a:ea typeface="Raleway Light"/>
                <a:cs typeface="Raleway Light"/>
                <a:sym typeface="Raleway Light"/>
              </a:defRPr>
            </a:lvl6pPr>
            <a:lvl7pPr marL="3200400" lvl="6" indent="-342900">
              <a:spcBef>
                <a:spcPts val="0"/>
              </a:spcBef>
              <a:spcAft>
                <a:spcPts val="0"/>
              </a:spcAft>
              <a:buClr>
                <a:srgbClr val="666666"/>
              </a:buClr>
              <a:buSzPts val="1800"/>
              <a:buFont typeface="Raleway Light"/>
              <a:buChar char="●"/>
              <a:defRPr sz="1800">
                <a:solidFill>
                  <a:srgbClr val="666666"/>
                </a:solidFill>
                <a:latin typeface="Raleway Light"/>
                <a:ea typeface="Raleway Light"/>
                <a:cs typeface="Raleway Light"/>
                <a:sym typeface="Raleway Light"/>
              </a:defRPr>
            </a:lvl7pPr>
            <a:lvl8pPr marL="3657600" lvl="7" indent="-342900">
              <a:spcBef>
                <a:spcPts val="0"/>
              </a:spcBef>
              <a:spcAft>
                <a:spcPts val="0"/>
              </a:spcAft>
              <a:buClr>
                <a:srgbClr val="666666"/>
              </a:buClr>
              <a:buSzPts val="1800"/>
              <a:buFont typeface="Raleway Light"/>
              <a:buChar char="○"/>
              <a:defRPr sz="1800">
                <a:solidFill>
                  <a:srgbClr val="666666"/>
                </a:solidFill>
                <a:latin typeface="Raleway Light"/>
                <a:ea typeface="Raleway Light"/>
                <a:cs typeface="Raleway Light"/>
                <a:sym typeface="Raleway Light"/>
              </a:defRPr>
            </a:lvl8pPr>
            <a:lvl9pPr marL="4114800" lvl="8" indent="-342900">
              <a:spcBef>
                <a:spcPts val="0"/>
              </a:spcBef>
              <a:spcAft>
                <a:spcPts val="0"/>
              </a:spcAft>
              <a:buClr>
                <a:srgbClr val="666666"/>
              </a:buClr>
              <a:buSzPts val="1800"/>
              <a:buFont typeface="Raleway Light"/>
              <a:buChar char="■"/>
              <a:defRPr sz="1800">
                <a:solidFill>
                  <a:srgbClr val="666666"/>
                </a:solidFill>
                <a:latin typeface="Raleway Light"/>
                <a:ea typeface="Raleway Light"/>
                <a:cs typeface="Raleway Light"/>
                <a:sym typeface="Raleway Light"/>
              </a:defRPr>
            </a:lvl9pPr>
          </a:lstStyle>
          <a:p>
            <a:endParaRPr dirty="0"/>
          </a:p>
        </p:txBody>
      </p:sp>
    </p:spTree>
    <p:extLst>
      <p:ext uri="{BB962C8B-B14F-4D97-AF65-F5344CB8AC3E}">
        <p14:creationId xmlns:p14="http://schemas.microsoft.com/office/powerpoint/2010/main" val="3030075060"/>
      </p:ext>
    </p:extLst>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spd="slow">
    <p:push dir="u"/>
  </p:transition>
  <p:timing>
    <p:tnLst>
      <p:par>
        <p:cTn id="1" dur="indefinite" restart="never" nodeType="tmRoot"/>
      </p:par>
    </p:tnLst>
  </p:timing>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114300" marR="0" lvl="0" indent="0" algn="l" rtl="0">
        <a:lnSpc>
          <a:spcPct val="100000"/>
        </a:lnSpc>
        <a:spcBef>
          <a:spcPts val="0"/>
        </a:spcBef>
        <a:spcAft>
          <a:spcPts val="0"/>
        </a:spcAft>
        <a:buClr>
          <a:srgbClr val="CF192C"/>
        </a:buClr>
        <a:buFont typeface="+mj-l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78975" y="3034010"/>
            <a:ext cx="7772400" cy="887088"/>
          </a:xfrm>
        </p:spPr>
        <p:txBody>
          <a:bodyPr/>
          <a:lstStyle/>
          <a:p>
            <a:r>
              <a:rPr lang="fr-BE" sz="4500" b="1" dirty="0" smtClean="0">
                <a:latin typeface="Raleway ExtraBold" panose="020B0604020202020204" charset="0"/>
              </a:rPr>
              <a:t/>
            </a:r>
            <a:br>
              <a:rPr lang="fr-BE" sz="4500" b="1" dirty="0" smtClean="0">
                <a:latin typeface="Raleway ExtraBold" panose="020B0604020202020204" charset="0"/>
              </a:rPr>
            </a:br>
            <a:r>
              <a:rPr lang="fr-BE" sz="4500" b="1" dirty="0">
                <a:latin typeface="Raleway ExtraBold" panose="020B0604020202020204" charset="0"/>
              </a:rPr>
              <a:t/>
            </a:r>
            <a:br>
              <a:rPr lang="fr-BE" sz="4500" b="1" dirty="0">
                <a:latin typeface="Raleway ExtraBold" panose="020B0604020202020204" charset="0"/>
              </a:rPr>
            </a:br>
            <a:r>
              <a:rPr lang="fr-BE" sz="4500" b="1" dirty="0" smtClean="0">
                <a:latin typeface="Raleway ExtraBold" panose="020B0604020202020204" charset="0"/>
              </a:rPr>
              <a:t/>
            </a:r>
            <a:br>
              <a:rPr lang="fr-BE" sz="4500" b="1" dirty="0" smtClean="0">
                <a:latin typeface="Raleway ExtraBold" panose="020B0604020202020204" charset="0"/>
              </a:rPr>
            </a:br>
            <a:r>
              <a:rPr lang="fr-BE" sz="4500" b="1" dirty="0" smtClean="0">
                <a:latin typeface="Raleway ExtraBold" panose="020B0604020202020204" charset="0"/>
              </a:rPr>
              <a:t>Appel à projets national 2019</a:t>
            </a:r>
            <a:r>
              <a:rPr lang="fr-BE" b="1" dirty="0">
                <a:latin typeface="Raleway ExtraBold" panose="020B0604020202020204" charset="0"/>
              </a:rPr>
              <a:t/>
            </a:r>
            <a:br>
              <a:rPr lang="fr-BE" b="1" dirty="0">
                <a:latin typeface="Raleway ExtraBold" panose="020B0604020202020204" charset="0"/>
              </a:rPr>
            </a:br>
            <a:r>
              <a:rPr lang="fr-BE" sz="2500" b="1" dirty="0">
                <a:latin typeface="Raleway ExtraBold" panose="020B0604020202020204" charset="0"/>
              </a:rPr>
              <a:t>Session </a:t>
            </a:r>
            <a:r>
              <a:rPr lang="fr-BE" sz="2500" b="1" dirty="0" smtClean="0">
                <a:latin typeface="Raleway ExtraBold" panose="020B0604020202020204" charset="0"/>
              </a:rPr>
              <a:t>d’information</a:t>
            </a:r>
            <a:r>
              <a:rPr lang="fr-BE" sz="3000" b="1" dirty="0" smtClean="0">
                <a:latin typeface="Raleway ExtraBold" panose="020B0604020202020204" charset="0"/>
              </a:rPr>
              <a:t/>
            </a:r>
            <a:br>
              <a:rPr lang="fr-BE" sz="3000" b="1" dirty="0" smtClean="0">
                <a:latin typeface="Raleway ExtraBold" panose="020B0604020202020204" charset="0"/>
              </a:rPr>
            </a:br>
            <a:r>
              <a:rPr lang="fr-BE" sz="1000" b="1" dirty="0" smtClean="0">
                <a:latin typeface="Raleway ExtraBold" panose="020B0604020202020204" charset="0"/>
              </a:rPr>
              <a:t>05 novembre 2018</a:t>
            </a:r>
            <a:endParaRPr lang="fr-BE" sz="1000" b="1" dirty="0">
              <a:latin typeface="Raleway ExtraBold" panose="020B0604020202020204" charset="0"/>
            </a:endParaRPr>
          </a:p>
        </p:txBody>
      </p:sp>
      <p:pic>
        <p:nvPicPr>
          <p:cNvPr id="3"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3557" y="81049"/>
            <a:ext cx="2178405" cy="1540218"/>
          </a:xfrm>
          <a:prstGeom prst="rect">
            <a:avLst/>
          </a:prstGeom>
        </p:spPr>
      </p:pic>
      <p:pic>
        <p:nvPicPr>
          <p:cNvPr id="4" name="Image 3"/>
          <p:cNvPicPr>
            <a:picLocks noChangeAspect="1"/>
          </p:cNvPicPr>
          <p:nvPr/>
        </p:nvPicPr>
        <p:blipFill>
          <a:blip r:embed="rId3"/>
          <a:stretch>
            <a:fillRect/>
          </a:stretch>
        </p:blipFill>
        <p:spPr>
          <a:xfrm>
            <a:off x="7411693" y="1431076"/>
            <a:ext cx="1302403" cy="696451"/>
          </a:xfrm>
          <a:prstGeom prst="rect">
            <a:avLst/>
          </a:prstGeom>
        </p:spPr>
      </p:pic>
    </p:spTree>
    <p:extLst>
      <p:ext uri="{BB962C8B-B14F-4D97-AF65-F5344CB8AC3E}">
        <p14:creationId xmlns:p14="http://schemas.microsoft.com/office/powerpoint/2010/main" val="3982703937"/>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9355" y="383596"/>
            <a:ext cx="7520250" cy="857400"/>
          </a:xfrm>
        </p:spPr>
        <p:txBody>
          <a:bodyPr/>
          <a:lstStyle/>
          <a:p>
            <a:r>
              <a:rPr lang="nl-BE" sz="2000" dirty="0" err="1" smtClean="0"/>
              <a:t>Augmentation</a:t>
            </a:r>
            <a:r>
              <a:rPr lang="nl-BE" sz="2000" dirty="0" smtClean="0"/>
              <a:t> des </a:t>
            </a:r>
            <a:r>
              <a:rPr lang="nl-BE" sz="2000" dirty="0" err="1" smtClean="0"/>
              <a:t>arrivées</a:t>
            </a:r>
            <a:r>
              <a:rPr lang="nl-BE" sz="2000" dirty="0" smtClean="0"/>
              <a:t> des </a:t>
            </a:r>
            <a:r>
              <a:rPr lang="nl-BE" sz="2000" dirty="0" smtClean="0">
                <a:solidFill>
                  <a:srgbClr val="CF192C"/>
                </a:solidFill>
              </a:rPr>
              <a:t>MENA</a:t>
            </a:r>
            <a:r>
              <a:rPr lang="nl-BE" sz="2000" dirty="0" smtClean="0"/>
              <a:t> dans </a:t>
            </a:r>
            <a:r>
              <a:rPr lang="nl-BE" sz="2000" dirty="0" err="1" smtClean="0"/>
              <a:t>le</a:t>
            </a:r>
            <a:r>
              <a:rPr lang="nl-BE" sz="2000" dirty="0" smtClean="0"/>
              <a:t> </a:t>
            </a:r>
            <a:r>
              <a:rPr lang="nl-BE" sz="2000" dirty="0" err="1" smtClean="0"/>
              <a:t>réseau</a:t>
            </a:r>
            <a:r>
              <a:rPr lang="nl-BE" sz="3200" b="1" kern="1200" dirty="0" smtClean="0">
                <a:solidFill>
                  <a:srgbClr val="C00000"/>
                </a:solidFill>
                <a:latin typeface="Calibri Light" panose="020F0302020204030204"/>
                <a:ea typeface="+mj-ea"/>
                <a:cs typeface="+mj-cs"/>
              </a:rPr>
              <a:t/>
            </a:r>
            <a:br>
              <a:rPr lang="nl-BE" sz="3200" b="1" kern="1200" dirty="0" smtClean="0">
                <a:solidFill>
                  <a:srgbClr val="C00000"/>
                </a:solidFill>
                <a:latin typeface="Calibri Light" panose="020F0302020204030204"/>
                <a:ea typeface="+mj-ea"/>
                <a:cs typeface="+mj-cs"/>
              </a:rPr>
            </a:br>
            <a:endParaRPr lang="nl-BE" sz="2000" dirty="0"/>
          </a:p>
        </p:txBody>
      </p:sp>
      <p:grpSp>
        <p:nvGrpSpPr>
          <p:cNvPr id="6" name="Shape 207"/>
          <p:cNvGrpSpPr/>
          <p:nvPr/>
        </p:nvGrpSpPr>
        <p:grpSpPr>
          <a:xfrm>
            <a:off x="8089119" y="319162"/>
            <a:ext cx="728350" cy="743348"/>
            <a:chOff x="3955900" y="2984500"/>
            <a:chExt cx="414000" cy="422525"/>
          </a:xfrm>
        </p:grpSpPr>
        <p:sp>
          <p:nvSpPr>
            <p:cNvPr id="7" name="Shape 208"/>
            <p:cNvSpPr/>
            <p:nvPr/>
          </p:nvSpPr>
          <p:spPr>
            <a:xfrm>
              <a:off x="3955900" y="2984500"/>
              <a:ext cx="315700" cy="315675"/>
            </a:xfrm>
            <a:custGeom>
              <a:avLst/>
              <a:gdLst/>
              <a:ahLst/>
              <a:cxnLst/>
              <a:rect l="0" t="0" r="0" b="0"/>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rgbClr val="CF192C"/>
            </a:solidFill>
            <a:ln>
              <a:noFill/>
            </a:ln>
          </p:spPr>
          <p:txBody>
            <a:bodyPr spcFirstLastPara="1" wrap="square" lIns="91425" tIns="91425" rIns="91425" bIns="91425" anchor="ctr" anchorCtr="0">
              <a:noAutofit/>
            </a:bodyPr>
            <a:lstStyle/>
            <a:p>
              <a:endParaRPr/>
            </a:p>
          </p:txBody>
        </p:sp>
        <p:sp>
          <p:nvSpPr>
            <p:cNvPr id="8" name="Shape 209"/>
            <p:cNvSpPr/>
            <p:nvPr/>
          </p:nvSpPr>
          <p:spPr>
            <a:xfrm>
              <a:off x="3992525" y="3021125"/>
              <a:ext cx="242425" cy="242425"/>
            </a:xfrm>
            <a:custGeom>
              <a:avLst/>
              <a:gdLst/>
              <a:ahLst/>
              <a:cxnLst/>
              <a:rect l="0" t="0" r="0" b="0"/>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rgbClr val="CF192C"/>
            </a:solidFill>
            <a:ln>
              <a:noFill/>
            </a:ln>
          </p:spPr>
          <p:txBody>
            <a:bodyPr spcFirstLastPara="1" wrap="square" lIns="91425" tIns="91425" rIns="91425" bIns="91425" anchor="ctr" anchorCtr="0">
              <a:noAutofit/>
            </a:bodyPr>
            <a:lstStyle/>
            <a:p>
              <a:endParaRPr/>
            </a:p>
          </p:txBody>
        </p:sp>
        <p:sp>
          <p:nvSpPr>
            <p:cNvPr id="9" name="Shape 210"/>
            <p:cNvSpPr/>
            <p:nvPr/>
          </p:nvSpPr>
          <p:spPr>
            <a:xfrm>
              <a:off x="4215400" y="3253150"/>
              <a:ext cx="154500" cy="153875"/>
            </a:xfrm>
            <a:custGeom>
              <a:avLst/>
              <a:gdLst/>
              <a:ahLst/>
              <a:cxnLst/>
              <a:rect l="0" t="0" r="0" b="0"/>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rgbClr val="CF192C"/>
            </a:solidFill>
            <a:ln>
              <a:noFill/>
            </a:ln>
          </p:spPr>
          <p:txBody>
            <a:bodyPr spcFirstLastPara="1" wrap="square" lIns="91425" tIns="91425" rIns="91425" bIns="91425" anchor="ctr" anchorCtr="0">
              <a:noAutofit/>
            </a:bodyPr>
            <a:lstStyle/>
            <a:p>
              <a:endParaRPr/>
            </a:p>
          </p:txBody>
        </p:sp>
      </p:grpSp>
      <p:graphicFrame>
        <p:nvGraphicFramePr>
          <p:cNvPr id="11" name="Graphique 10"/>
          <p:cNvGraphicFramePr>
            <a:graphicFrameLocks/>
          </p:cNvGraphicFramePr>
          <p:nvPr>
            <p:extLst>
              <p:ext uri="{D42A27DB-BD31-4B8C-83A1-F6EECF244321}">
                <p14:modId xmlns:p14="http://schemas.microsoft.com/office/powerpoint/2010/main" val="3784445118"/>
              </p:ext>
            </p:extLst>
          </p:nvPr>
        </p:nvGraphicFramePr>
        <p:xfrm>
          <a:off x="1421234" y="1142537"/>
          <a:ext cx="5815321" cy="30873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79622962"/>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z="2000" dirty="0" smtClean="0"/>
              <a:t>Bezettingsgraad/</a:t>
            </a:r>
            <a:r>
              <a:rPr lang="nl-BE" sz="2000" dirty="0" err="1" smtClean="0"/>
              <a:t>taux</a:t>
            </a:r>
            <a:r>
              <a:rPr lang="nl-BE" sz="2000" dirty="0" smtClean="0"/>
              <a:t> </a:t>
            </a:r>
            <a:r>
              <a:rPr lang="nl-BE" sz="2000" dirty="0" err="1" smtClean="0"/>
              <a:t>d’occupation</a:t>
            </a:r>
            <a:r>
              <a:rPr lang="nl-BE" sz="2000" dirty="0" smtClean="0"/>
              <a:t> </a:t>
            </a:r>
            <a:r>
              <a:rPr lang="nl-BE" sz="3200" b="1" kern="1200" dirty="0" smtClean="0">
                <a:solidFill>
                  <a:srgbClr val="C00000"/>
                </a:solidFill>
                <a:latin typeface="Calibri Light" panose="020F0302020204030204"/>
                <a:ea typeface="+mj-ea"/>
                <a:cs typeface="+mj-cs"/>
              </a:rPr>
              <a:t/>
            </a:r>
            <a:br>
              <a:rPr lang="nl-BE" sz="3200" b="1" kern="1200" dirty="0" smtClean="0">
                <a:solidFill>
                  <a:srgbClr val="C00000"/>
                </a:solidFill>
                <a:latin typeface="Calibri Light" panose="020F0302020204030204"/>
                <a:ea typeface="+mj-ea"/>
                <a:cs typeface="+mj-cs"/>
              </a:rPr>
            </a:br>
            <a:endParaRPr lang="nl-BE" sz="2000" dirty="0"/>
          </a:p>
        </p:txBody>
      </p:sp>
      <p:grpSp>
        <p:nvGrpSpPr>
          <p:cNvPr id="6" name="Shape 207"/>
          <p:cNvGrpSpPr/>
          <p:nvPr/>
        </p:nvGrpSpPr>
        <p:grpSpPr>
          <a:xfrm>
            <a:off x="8089119" y="319162"/>
            <a:ext cx="728350" cy="743348"/>
            <a:chOff x="3955900" y="2984500"/>
            <a:chExt cx="414000" cy="422525"/>
          </a:xfrm>
        </p:grpSpPr>
        <p:sp>
          <p:nvSpPr>
            <p:cNvPr id="7" name="Shape 208"/>
            <p:cNvSpPr/>
            <p:nvPr/>
          </p:nvSpPr>
          <p:spPr>
            <a:xfrm>
              <a:off x="3955900" y="2984500"/>
              <a:ext cx="315700" cy="315675"/>
            </a:xfrm>
            <a:custGeom>
              <a:avLst/>
              <a:gdLst/>
              <a:ahLst/>
              <a:cxnLst/>
              <a:rect l="0" t="0" r="0" b="0"/>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rgbClr val="CF192C"/>
            </a:solidFill>
            <a:ln>
              <a:noFill/>
            </a:ln>
          </p:spPr>
          <p:txBody>
            <a:bodyPr spcFirstLastPara="1" wrap="square" lIns="91425" tIns="91425" rIns="91425" bIns="91425" anchor="ctr" anchorCtr="0">
              <a:noAutofit/>
            </a:bodyPr>
            <a:lstStyle/>
            <a:p>
              <a:endParaRPr/>
            </a:p>
          </p:txBody>
        </p:sp>
        <p:sp>
          <p:nvSpPr>
            <p:cNvPr id="8" name="Shape 209"/>
            <p:cNvSpPr/>
            <p:nvPr/>
          </p:nvSpPr>
          <p:spPr>
            <a:xfrm>
              <a:off x="3992525" y="3021125"/>
              <a:ext cx="242425" cy="242425"/>
            </a:xfrm>
            <a:custGeom>
              <a:avLst/>
              <a:gdLst/>
              <a:ahLst/>
              <a:cxnLst/>
              <a:rect l="0" t="0" r="0" b="0"/>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rgbClr val="CF192C"/>
            </a:solidFill>
            <a:ln>
              <a:noFill/>
            </a:ln>
          </p:spPr>
          <p:txBody>
            <a:bodyPr spcFirstLastPara="1" wrap="square" lIns="91425" tIns="91425" rIns="91425" bIns="91425" anchor="ctr" anchorCtr="0">
              <a:noAutofit/>
            </a:bodyPr>
            <a:lstStyle/>
            <a:p>
              <a:endParaRPr/>
            </a:p>
          </p:txBody>
        </p:sp>
        <p:sp>
          <p:nvSpPr>
            <p:cNvPr id="9" name="Shape 210"/>
            <p:cNvSpPr/>
            <p:nvPr/>
          </p:nvSpPr>
          <p:spPr>
            <a:xfrm>
              <a:off x="4215400" y="3253150"/>
              <a:ext cx="154500" cy="153875"/>
            </a:xfrm>
            <a:custGeom>
              <a:avLst/>
              <a:gdLst/>
              <a:ahLst/>
              <a:cxnLst/>
              <a:rect l="0" t="0" r="0" b="0"/>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rgbClr val="CF192C"/>
            </a:solidFill>
            <a:ln>
              <a:noFill/>
            </a:ln>
          </p:spPr>
          <p:txBody>
            <a:bodyPr spcFirstLastPara="1" wrap="square" lIns="91425" tIns="91425" rIns="91425" bIns="91425" anchor="ctr" anchorCtr="0">
              <a:noAutofit/>
            </a:bodyPr>
            <a:lstStyle/>
            <a:p>
              <a:endParaRPr/>
            </a:p>
          </p:txBody>
        </p:sp>
      </p:grpSp>
      <p:pic>
        <p:nvPicPr>
          <p:cNvPr id="5" name="Picture 4"/>
          <p:cNvPicPr>
            <a:picLocks noChangeAspect="1"/>
          </p:cNvPicPr>
          <p:nvPr/>
        </p:nvPicPr>
        <p:blipFill rotWithShape="1">
          <a:blip r:embed="rId3"/>
          <a:srcRect l="1735" t="13499"/>
          <a:stretch/>
        </p:blipFill>
        <p:spPr>
          <a:xfrm>
            <a:off x="654881" y="1805578"/>
            <a:ext cx="7890776" cy="2916605"/>
          </a:xfrm>
          <a:prstGeom prst="rect">
            <a:avLst/>
          </a:prstGeom>
        </p:spPr>
      </p:pic>
      <p:sp>
        <p:nvSpPr>
          <p:cNvPr id="4" name="Tekstvak 3"/>
          <p:cNvSpPr txBox="1"/>
          <p:nvPr/>
        </p:nvSpPr>
        <p:spPr>
          <a:xfrm>
            <a:off x="6579165" y="1120063"/>
            <a:ext cx="1863085" cy="769441"/>
          </a:xfrm>
          <a:prstGeom prst="rect">
            <a:avLst/>
          </a:prstGeom>
          <a:noFill/>
        </p:spPr>
        <p:txBody>
          <a:bodyPr wrap="square" rtlCol="0">
            <a:spAutoFit/>
          </a:bodyPr>
          <a:lstStyle/>
          <a:p>
            <a:r>
              <a:rPr lang="nl-BE" dirty="0" smtClean="0">
                <a:solidFill>
                  <a:srgbClr val="7F7F7F"/>
                </a:solidFill>
                <a:latin typeface="Raleway ExtraBold" panose="020B0604020202020204" charset="0"/>
                <a:ea typeface="+mn-ea"/>
              </a:rPr>
              <a:t>18/10/2018</a:t>
            </a:r>
            <a:endParaRPr lang="nl-BE" dirty="0">
              <a:solidFill>
                <a:srgbClr val="7F7F7F"/>
              </a:solidFill>
              <a:latin typeface="Raleway ExtraBold" panose="020B0604020202020204" charset="0"/>
              <a:ea typeface="+mn-ea"/>
            </a:endParaRPr>
          </a:p>
          <a:p>
            <a:pPr marL="285750" indent="-285750">
              <a:buFont typeface="Arial" panose="020B0604020202020204" pitchFamily="34" charset="0"/>
              <a:buChar char="•"/>
            </a:pPr>
            <a:r>
              <a:rPr lang="nl-BE" dirty="0" smtClean="0">
                <a:solidFill>
                  <a:srgbClr val="7F7F7F"/>
                </a:solidFill>
                <a:latin typeface="Raleway ExtraBold" panose="020B0604020202020204" charset="0"/>
                <a:ea typeface="+mn-ea"/>
              </a:rPr>
              <a:t>Coll:   89,97%</a:t>
            </a:r>
            <a:endParaRPr lang="nl-BE" dirty="0">
              <a:solidFill>
                <a:srgbClr val="7F7F7F"/>
              </a:solidFill>
              <a:latin typeface="Raleway ExtraBold" panose="020B0604020202020204" charset="0"/>
              <a:ea typeface="+mn-ea"/>
            </a:endParaRPr>
          </a:p>
          <a:p>
            <a:pPr marL="285750" indent="-285750">
              <a:buFont typeface="Arial" panose="020B0604020202020204" pitchFamily="34" charset="0"/>
              <a:buChar char="•"/>
            </a:pPr>
            <a:r>
              <a:rPr lang="nl-BE" dirty="0" err="1" smtClean="0">
                <a:solidFill>
                  <a:srgbClr val="7F7F7F"/>
                </a:solidFill>
                <a:latin typeface="Raleway ExtraBold" panose="020B0604020202020204" charset="0"/>
                <a:ea typeface="+mn-ea"/>
              </a:rPr>
              <a:t>Indv</a:t>
            </a:r>
            <a:r>
              <a:rPr lang="nl-BE" dirty="0" smtClean="0">
                <a:solidFill>
                  <a:srgbClr val="7F7F7F"/>
                </a:solidFill>
                <a:latin typeface="Raleway ExtraBold" panose="020B0604020202020204" charset="0"/>
                <a:ea typeface="+mn-ea"/>
              </a:rPr>
              <a:t>:  80,75%</a:t>
            </a:r>
            <a:r>
              <a:rPr lang="nl-BE" sz="1600" dirty="0" smtClean="0">
                <a:solidFill>
                  <a:srgbClr val="7F7F7F"/>
                </a:solidFill>
                <a:latin typeface="Raleway ExtraBold" panose="020B0604020202020204" charset="0"/>
                <a:ea typeface="+mn-ea"/>
              </a:rPr>
              <a:t>  </a:t>
            </a:r>
            <a:endParaRPr lang="nl-BE" sz="1600" dirty="0">
              <a:solidFill>
                <a:srgbClr val="7F7F7F"/>
              </a:solidFill>
              <a:latin typeface="Raleway ExtraBold" panose="020B0604020202020204" charset="0"/>
              <a:ea typeface="+mn-ea"/>
            </a:endParaRPr>
          </a:p>
        </p:txBody>
      </p:sp>
    </p:spTree>
    <p:extLst>
      <p:ext uri="{BB962C8B-B14F-4D97-AF65-F5344CB8AC3E}">
        <p14:creationId xmlns:p14="http://schemas.microsoft.com/office/powerpoint/2010/main" val="2009923841"/>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0332" y="446044"/>
            <a:ext cx="2495479" cy="857400"/>
          </a:xfrm>
        </p:spPr>
        <p:txBody>
          <a:bodyPr/>
          <a:lstStyle/>
          <a:p>
            <a:r>
              <a:rPr lang="fr-FR" sz="2000" b="1" dirty="0"/>
              <a:t>Types de places </a:t>
            </a:r>
            <a:r>
              <a:rPr lang="fr-FR" sz="2000" b="1" dirty="0" smtClean="0"/>
              <a:t>d'accueil </a:t>
            </a:r>
            <a:r>
              <a:rPr lang="fr-FR" sz="1200" dirty="0" smtClean="0">
                <a:latin typeface="Raleway" panose="020B0003030101060003" pitchFamily="34" charset="0"/>
              </a:rPr>
              <a:t>au 01/07/18</a:t>
            </a:r>
            <a:endParaRPr lang="nl-BE" sz="1200" dirty="0">
              <a:latin typeface="Raleway" panose="020B0003030101060003" pitchFamily="34" charset="0"/>
            </a:endParaRPr>
          </a:p>
        </p:txBody>
      </p:sp>
      <p:grpSp>
        <p:nvGrpSpPr>
          <p:cNvPr id="9" name="Shape 582"/>
          <p:cNvGrpSpPr/>
          <p:nvPr/>
        </p:nvGrpSpPr>
        <p:grpSpPr>
          <a:xfrm>
            <a:off x="7929391" y="363401"/>
            <a:ext cx="809516" cy="593535"/>
            <a:chOff x="4610450" y="3703750"/>
            <a:chExt cx="453050" cy="332175"/>
          </a:xfrm>
        </p:grpSpPr>
        <p:sp>
          <p:nvSpPr>
            <p:cNvPr id="10" name="Shape 583"/>
            <p:cNvSpPr/>
            <p:nvPr/>
          </p:nvSpPr>
          <p:spPr>
            <a:xfrm>
              <a:off x="4610450" y="3703750"/>
              <a:ext cx="453050" cy="332175"/>
            </a:xfrm>
            <a:custGeom>
              <a:avLst/>
              <a:gdLst/>
              <a:ahLst/>
              <a:cxnLst/>
              <a:rect l="0" t="0" r="0" b="0"/>
              <a:pathLst>
                <a:path w="18122" h="13287" extrusionOk="0">
                  <a:moveTo>
                    <a:pt x="366" y="0"/>
                  </a:moveTo>
                  <a:lnTo>
                    <a:pt x="293" y="49"/>
                  </a:lnTo>
                  <a:lnTo>
                    <a:pt x="195" y="74"/>
                  </a:lnTo>
                  <a:lnTo>
                    <a:pt x="122" y="147"/>
                  </a:lnTo>
                  <a:lnTo>
                    <a:pt x="73" y="220"/>
                  </a:lnTo>
                  <a:lnTo>
                    <a:pt x="25" y="293"/>
                  </a:lnTo>
                  <a:lnTo>
                    <a:pt x="0" y="391"/>
                  </a:lnTo>
                  <a:lnTo>
                    <a:pt x="0" y="489"/>
                  </a:lnTo>
                  <a:lnTo>
                    <a:pt x="0" y="12798"/>
                  </a:lnTo>
                  <a:lnTo>
                    <a:pt x="0" y="12896"/>
                  </a:lnTo>
                  <a:lnTo>
                    <a:pt x="25"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60" y="49"/>
                  </a:lnTo>
                  <a:lnTo>
                    <a:pt x="586" y="0"/>
                  </a:lnTo>
                  <a:close/>
                </a:path>
              </a:pathLst>
            </a:custGeom>
            <a:solidFill>
              <a:srgbClr val="CF192C"/>
            </a:solidFill>
            <a:ln>
              <a:noFill/>
            </a:ln>
          </p:spPr>
          <p:txBody>
            <a:bodyPr spcFirstLastPara="1" wrap="square" lIns="91425" tIns="91425" rIns="91425" bIns="91425" anchor="ctr" anchorCtr="0">
              <a:noAutofit/>
            </a:bodyPr>
            <a:lstStyle/>
            <a:p>
              <a:endParaRPr/>
            </a:p>
          </p:txBody>
        </p:sp>
        <p:sp>
          <p:nvSpPr>
            <p:cNvPr id="11" name="Shape 584"/>
            <p:cNvSpPr/>
            <p:nvPr/>
          </p:nvSpPr>
          <p:spPr>
            <a:xfrm>
              <a:off x="4642200" y="3730000"/>
              <a:ext cx="389550" cy="249150"/>
            </a:xfrm>
            <a:custGeom>
              <a:avLst/>
              <a:gdLst/>
              <a:ahLst/>
              <a:cxnLst/>
              <a:rect l="0" t="0" r="0" b="0"/>
              <a:pathLst>
                <a:path w="15582" h="9966" extrusionOk="0">
                  <a:moveTo>
                    <a:pt x="14752" y="1"/>
                  </a:moveTo>
                  <a:lnTo>
                    <a:pt x="14629" y="49"/>
                  </a:lnTo>
                  <a:lnTo>
                    <a:pt x="14507" y="98"/>
                  </a:lnTo>
                  <a:lnTo>
                    <a:pt x="14410" y="196"/>
                  </a:lnTo>
                  <a:lnTo>
                    <a:pt x="14336" y="294"/>
                  </a:lnTo>
                  <a:lnTo>
                    <a:pt x="14263" y="416"/>
                  </a:lnTo>
                  <a:lnTo>
                    <a:pt x="14239" y="538"/>
                  </a:lnTo>
                  <a:lnTo>
                    <a:pt x="14214" y="684"/>
                  </a:lnTo>
                  <a:lnTo>
                    <a:pt x="14239" y="831"/>
                  </a:lnTo>
                  <a:lnTo>
                    <a:pt x="14288" y="1002"/>
                  </a:lnTo>
                  <a:lnTo>
                    <a:pt x="11308" y="4372"/>
                  </a:lnTo>
                  <a:lnTo>
                    <a:pt x="11161" y="4323"/>
                  </a:lnTo>
                  <a:lnTo>
                    <a:pt x="11015" y="4299"/>
                  </a:lnTo>
                  <a:lnTo>
                    <a:pt x="10844" y="4323"/>
                  </a:lnTo>
                  <a:lnTo>
                    <a:pt x="10087" y="3005"/>
                  </a:lnTo>
                  <a:lnTo>
                    <a:pt x="10160" y="2907"/>
                  </a:lnTo>
                  <a:lnTo>
                    <a:pt x="10209" y="2809"/>
                  </a:lnTo>
                  <a:lnTo>
                    <a:pt x="10233" y="2687"/>
                  </a:lnTo>
                  <a:lnTo>
                    <a:pt x="10233" y="2565"/>
                  </a:lnTo>
                  <a:lnTo>
                    <a:pt x="10233" y="2418"/>
                  </a:lnTo>
                  <a:lnTo>
                    <a:pt x="10184" y="2296"/>
                  </a:lnTo>
                  <a:lnTo>
                    <a:pt x="10136" y="2174"/>
                  </a:lnTo>
                  <a:lnTo>
                    <a:pt x="10038" y="2077"/>
                  </a:lnTo>
                  <a:lnTo>
                    <a:pt x="9940" y="2003"/>
                  </a:lnTo>
                  <a:lnTo>
                    <a:pt x="9818" y="1930"/>
                  </a:lnTo>
                  <a:lnTo>
                    <a:pt x="9696" y="1906"/>
                  </a:lnTo>
                  <a:lnTo>
                    <a:pt x="9549" y="1881"/>
                  </a:lnTo>
                  <a:lnTo>
                    <a:pt x="9427" y="1906"/>
                  </a:lnTo>
                  <a:lnTo>
                    <a:pt x="9281" y="1930"/>
                  </a:lnTo>
                  <a:lnTo>
                    <a:pt x="9183" y="2003"/>
                  </a:lnTo>
                  <a:lnTo>
                    <a:pt x="9085" y="2077"/>
                  </a:lnTo>
                  <a:lnTo>
                    <a:pt x="8988" y="2174"/>
                  </a:lnTo>
                  <a:lnTo>
                    <a:pt x="8939" y="2296"/>
                  </a:lnTo>
                  <a:lnTo>
                    <a:pt x="8890" y="2418"/>
                  </a:lnTo>
                  <a:lnTo>
                    <a:pt x="8866" y="2565"/>
                  </a:lnTo>
                  <a:lnTo>
                    <a:pt x="8890" y="2663"/>
                  </a:lnTo>
                  <a:lnTo>
                    <a:pt x="8914" y="2785"/>
                  </a:lnTo>
                  <a:lnTo>
                    <a:pt x="8939" y="2883"/>
                  </a:lnTo>
                  <a:lnTo>
                    <a:pt x="8988" y="2956"/>
                  </a:lnTo>
                  <a:lnTo>
                    <a:pt x="6521" y="6668"/>
                  </a:lnTo>
                  <a:lnTo>
                    <a:pt x="6399" y="6644"/>
                  </a:lnTo>
                  <a:lnTo>
                    <a:pt x="6130" y="6644"/>
                  </a:lnTo>
                  <a:lnTo>
                    <a:pt x="5959" y="6717"/>
                  </a:lnTo>
                  <a:lnTo>
                    <a:pt x="4714" y="5398"/>
                  </a:lnTo>
                  <a:lnTo>
                    <a:pt x="4763" y="5252"/>
                  </a:lnTo>
                  <a:lnTo>
                    <a:pt x="4763" y="5105"/>
                  </a:lnTo>
                  <a:lnTo>
                    <a:pt x="4763" y="4958"/>
                  </a:lnTo>
                  <a:lnTo>
                    <a:pt x="4714" y="4836"/>
                  </a:lnTo>
                  <a:lnTo>
                    <a:pt x="4665" y="4714"/>
                  </a:lnTo>
                  <a:lnTo>
                    <a:pt x="4567" y="4617"/>
                  </a:lnTo>
                  <a:lnTo>
                    <a:pt x="4470" y="4543"/>
                  </a:lnTo>
                  <a:lnTo>
                    <a:pt x="4347" y="4470"/>
                  </a:lnTo>
                  <a:lnTo>
                    <a:pt x="4225" y="4446"/>
                  </a:lnTo>
                  <a:lnTo>
                    <a:pt x="4079" y="4421"/>
                  </a:lnTo>
                  <a:lnTo>
                    <a:pt x="3957" y="4446"/>
                  </a:lnTo>
                  <a:lnTo>
                    <a:pt x="3810" y="4470"/>
                  </a:lnTo>
                  <a:lnTo>
                    <a:pt x="3712" y="4543"/>
                  </a:lnTo>
                  <a:lnTo>
                    <a:pt x="3615" y="4617"/>
                  </a:lnTo>
                  <a:lnTo>
                    <a:pt x="3517" y="4714"/>
                  </a:lnTo>
                  <a:lnTo>
                    <a:pt x="3468" y="4836"/>
                  </a:lnTo>
                  <a:lnTo>
                    <a:pt x="3419" y="4958"/>
                  </a:lnTo>
                  <a:lnTo>
                    <a:pt x="3395" y="5105"/>
                  </a:lnTo>
                  <a:lnTo>
                    <a:pt x="3419" y="5276"/>
                  </a:lnTo>
                  <a:lnTo>
                    <a:pt x="3493" y="5447"/>
                  </a:lnTo>
                  <a:lnTo>
                    <a:pt x="49" y="9574"/>
                  </a:lnTo>
                  <a:lnTo>
                    <a:pt x="0" y="9648"/>
                  </a:lnTo>
                  <a:lnTo>
                    <a:pt x="0" y="9745"/>
                  </a:lnTo>
                  <a:lnTo>
                    <a:pt x="25" y="9843"/>
                  </a:lnTo>
                  <a:lnTo>
                    <a:pt x="98" y="9916"/>
                  </a:lnTo>
                  <a:lnTo>
                    <a:pt x="171" y="9965"/>
                  </a:lnTo>
                  <a:lnTo>
                    <a:pt x="244" y="9965"/>
                  </a:lnTo>
                  <a:lnTo>
                    <a:pt x="342" y="9941"/>
                  </a:lnTo>
                  <a:lnTo>
                    <a:pt x="440" y="9892"/>
                  </a:lnTo>
                  <a:lnTo>
                    <a:pt x="3859" y="5740"/>
                  </a:lnTo>
                  <a:lnTo>
                    <a:pt x="3981" y="5789"/>
                  </a:lnTo>
                  <a:lnTo>
                    <a:pt x="4079" y="5789"/>
                  </a:lnTo>
                  <a:lnTo>
                    <a:pt x="4225" y="5764"/>
                  </a:lnTo>
                  <a:lnTo>
                    <a:pt x="4347" y="5740"/>
                  </a:lnTo>
                  <a:lnTo>
                    <a:pt x="5642" y="7083"/>
                  </a:lnTo>
                  <a:lnTo>
                    <a:pt x="5617" y="7205"/>
                  </a:lnTo>
                  <a:lnTo>
                    <a:pt x="5617" y="7328"/>
                  </a:lnTo>
                  <a:lnTo>
                    <a:pt x="5617" y="7450"/>
                  </a:lnTo>
                  <a:lnTo>
                    <a:pt x="5666" y="7572"/>
                  </a:lnTo>
                  <a:lnTo>
                    <a:pt x="5740" y="7694"/>
                  </a:lnTo>
                  <a:lnTo>
                    <a:pt x="5813" y="7792"/>
                  </a:lnTo>
                  <a:lnTo>
                    <a:pt x="5910" y="7889"/>
                  </a:lnTo>
                  <a:lnTo>
                    <a:pt x="6033" y="7938"/>
                  </a:lnTo>
                  <a:lnTo>
                    <a:pt x="6155" y="7987"/>
                  </a:lnTo>
                  <a:lnTo>
                    <a:pt x="6301" y="8011"/>
                  </a:lnTo>
                  <a:lnTo>
                    <a:pt x="6448" y="7987"/>
                  </a:lnTo>
                  <a:lnTo>
                    <a:pt x="6570" y="7938"/>
                  </a:lnTo>
                  <a:lnTo>
                    <a:pt x="6692" y="7889"/>
                  </a:lnTo>
                  <a:lnTo>
                    <a:pt x="6790" y="7792"/>
                  </a:lnTo>
                  <a:lnTo>
                    <a:pt x="6863" y="7694"/>
                  </a:lnTo>
                  <a:lnTo>
                    <a:pt x="6936" y="7572"/>
                  </a:lnTo>
                  <a:lnTo>
                    <a:pt x="6961" y="7450"/>
                  </a:lnTo>
                  <a:lnTo>
                    <a:pt x="6985" y="7328"/>
                  </a:lnTo>
                  <a:lnTo>
                    <a:pt x="6961" y="7132"/>
                  </a:lnTo>
                  <a:lnTo>
                    <a:pt x="6887" y="6986"/>
                  </a:lnTo>
                  <a:lnTo>
                    <a:pt x="9403" y="3224"/>
                  </a:lnTo>
                  <a:lnTo>
                    <a:pt x="9549" y="3249"/>
                  </a:lnTo>
                  <a:lnTo>
                    <a:pt x="9647" y="3249"/>
                  </a:lnTo>
                  <a:lnTo>
                    <a:pt x="10429" y="4617"/>
                  </a:lnTo>
                  <a:lnTo>
                    <a:pt x="10355" y="4788"/>
                  </a:lnTo>
                  <a:lnTo>
                    <a:pt x="10331" y="4885"/>
                  </a:lnTo>
                  <a:lnTo>
                    <a:pt x="10331" y="4983"/>
                  </a:lnTo>
                  <a:lnTo>
                    <a:pt x="10331" y="5129"/>
                  </a:lnTo>
                  <a:lnTo>
                    <a:pt x="10380" y="5252"/>
                  </a:lnTo>
                  <a:lnTo>
                    <a:pt x="10429" y="5374"/>
                  </a:lnTo>
                  <a:lnTo>
                    <a:pt x="10526" y="5471"/>
                  </a:lnTo>
                  <a:lnTo>
                    <a:pt x="10624" y="5569"/>
                  </a:lnTo>
                  <a:lnTo>
                    <a:pt x="10746" y="5618"/>
                  </a:lnTo>
                  <a:lnTo>
                    <a:pt x="10868" y="5667"/>
                  </a:lnTo>
                  <a:lnTo>
                    <a:pt x="11137" y="5667"/>
                  </a:lnTo>
                  <a:lnTo>
                    <a:pt x="11284" y="5618"/>
                  </a:lnTo>
                  <a:lnTo>
                    <a:pt x="11381" y="5569"/>
                  </a:lnTo>
                  <a:lnTo>
                    <a:pt x="11479" y="5471"/>
                  </a:lnTo>
                  <a:lnTo>
                    <a:pt x="11577" y="5374"/>
                  </a:lnTo>
                  <a:lnTo>
                    <a:pt x="11625" y="5252"/>
                  </a:lnTo>
                  <a:lnTo>
                    <a:pt x="11674" y="5129"/>
                  </a:lnTo>
                  <a:lnTo>
                    <a:pt x="11699" y="4983"/>
                  </a:lnTo>
                  <a:lnTo>
                    <a:pt x="11674" y="4861"/>
                  </a:lnTo>
                  <a:lnTo>
                    <a:pt x="11650" y="4739"/>
                  </a:lnTo>
                  <a:lnTo>
                    <a:pt x="14654" y="1319"/>
                  </a:lnTo>
                  <a:lnTo>
                    <a:pt x="14776" y="1344"/>
                  </a:lnTo>
                  <a:lnTo>
                    <a:pt x="14898" y="1368"/>
                  </a:lnTo>
                  <a:lnTo>
                    <a:pt x="15045" y="1344"/>
                  </a:lnTo>
                  <a:lnTo>
                    <a:pt x="15167" y="1295"/>
                  </a:lnTo>
                  <a:lnTo>
                    <a:pt x="15289" y="1246"/>
                  </a:lnTo>
                  <a:lnTo>
                    <a:pt x="15387" y="1148"/>
                  </a:lnTo>
                  <a:lnTo>
                    <a:pt x="15460" y="1051"/>
                  </a:lnTo>
                  <a:lnTo>
                    <a:pt x="15533" y="953"/>
                  </a:lnTo>
                  <a:lnTo>
                    <a:pt x="15558" y="807"/>
                  </a:lnTo>
                  <a:lnTo>
                    <a:pt x="15582" y="684"/>
                  </a:lnTo>
                  <a:lnTo>
                    <a:pt x="15558" y="538"/>
                  </a:lnTo>
                  <a:lnTo>
                    <a:pt x="15533" y="416"/>
                  </a:lnTo>
                  <a:lnTo>
                    <a:pt x="15460" y="294"/>
                  </a:lnTo>
                  <a:lnTo>
                    <a:pt x="15387" y="196"/>
                  </a:lnTo>
                  <a:lnTo>
                    <a:pt x="15289" y="98"/>
                  </a:lnTo>
                  <a:lnTo>
                    <a:pt x="15167" y="49"/>
                  </a:lnTo>
                  <a:lnTo>
                    <a:pt x="15045" y="1"/>
                  </a:lnTo>
                  <a:close/>
                </a:path>
              </a:pathLst>
            </a:custGeom>
            <a:solidFill>
              <a:srgbClr val="CF192C"/>
            </a:solidFill>
            <a:ln>
              <a:noFill/>
            </a:ln>
          </p:spPr>
          <p:txBody>
            <a:bodyPr spcFirstLastPara="1" wrap="square" lIns="91425" tIns="91425" rIns="91425" bIns="91425" anchor="ctr" anchorCtr="0">
              <a:noAutofit/>
            </a:bodyPr>
            <a:lstStyle/>
            <a:p>
              <a:endParaRPr/>
            </a:p>
          </p:txBody>
        </p:sp>
      </p:grpSp>
      <p:graphicFrame>
        <p:nvGraphicFramePr>
          <p:cNvPr id="12" name="Grafiek 11"/>
          <p:cNvGraphicFramePr/>
          <p:nvPr>
            <p:extLst/>
          </p:nvPr>
        </p:nvGraphicFramePr>
        <p:xfrm>
          <a:off x="455487" y="1119883"/>
          <a:ext cx="2842517" cy="35240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Grafiek 16"/>
          <p:cNvGraphicFramePr/>
          <p:nvPr>
            <p:extLst/>
          </p:nvPr>
        </p:nvGraphicFramePr>
        <p:xfrm>
          <a:off x="3380198" y="1119883"/>
          <a:ext cx="4869950" cy="3483867"/>
        </p:xfrm>
        <a:graphic>
          <a:graphicData uri="http://schemas.openxmlformats.org/drawingml/2006/chart">
            <c:chart xmlns:c="http://schemas.openxmlformats.org/drawingml/2006/chart" xmlns:r="http://schemas.openxmlformats.org/officeDocument/2006/relationships" r:id="rId3"/>
          </a:graphicData>
        </a:graphic>
      </p:graphicFrame>
      <p:sp>
        <p:nvSpPr>
          <p:cNvPr id="18" name="Titel 1"/>
          <p:cNvSpPr txBox="1">
            <a:spLocks/>
          </p:cNvSpPr>
          <p:nvPr/>
        </p:nvSpPr>
        <p:spPr>
          <a:xfrm>
            <a:off x="4324861" y="446044"/>
            <a:ext cx="2495479" cy="8574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1pPr>
            <a:lvl2pPr lvl="1">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2pPr>
            <a:lvl3pPr lvl="2">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3pPr>
            <a:lvl4pPr lvl="3">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4pPr>
            <a:lvl5pPr lvl="4">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5pPr>
            <a:lvl6pPr lvl="5">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6pPr>
            <a:lvl7pPr lvl="6">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7pPr>
            <a:lvl8pPr lvl="7">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8pPr>
            <a:lvl9pPr lvl="8">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9pPr>
          </a:lstStyle>
          <a:p>
            <a:r>
              <a:rPr lang="fr-FR" sz="2000" b="1" dirty="0"/>
              <a:t>Contribution des opérateurs</a:t>
            </a:r>
            <a:endParaRPr lang="nl-BE" sz="2000" dirty="0"/>
          </a:p>
        </p:txBody>
      </p:sp>
    </p:spTree>
    <p:extLst>
      <p:ext uri="{BB962C8B-B14F-4D97-AF65-F5344CB8AC3E}">
        <p14:creationId xmlns:p14="http://schemas.microsoft.com/office/powerpoint/2010/main" val="2822568855"/>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3648" y="455831"/>
            <a:ext cx="7817971" cy="857400"/>
          </a:xfrm>
        </p:spPr>
        <p:txBody>
          <a:bodyPr/>
          <a:lstStyle/>
          <a:p>
            <a:r>
              <a:rPr lang="fr-FR" sz="3200" b="1" dirty="0"/>
              <a:t>Profil des </a:t>
            </a:r>
            <a:r>
              <a:rPr lang="fr-FR" sz="3200" b="1" dirty="0" smtClean="0"/>
              <a:t>personnes accueillies </a:t>
            </a:r>
            <a:r>
              <a:rPr lang="fr-FR" sz="1400" dirty="0" smtClean="0">
                <a:latin typeface="Raleway" panose="020B0003030101060003" pitchFamily="34" charset="0"/>
              </a:rPr>
              <a:t>juin 2018</a:t>
            </a:r>
            <a:endParaRPr lang="nl-BE" sz="1400" dirty="0">
              <a:solidFill>
                <a:srgbClr val="CF142C"/>
              </a:solidFill>
              <a:latin typeface="Raleway" panose="020B0003030101060003" pitchFamily="34" charset="0"/>
            </a:endParaRPr>
          </a:p>
        </p:txBody>
      </p:sp>
      <p:grpSp>
        <p:nvGrpSpPr>
          <p:cNvPr id="9" name="Shape 582"/>
          <p:cNvGrpSpPr/>
          <p:nvPr/>
        </p:nvGrpSpPr>
        <p:grpSpPr>
          <a:xfrm>
            <a:off x="7929391" y="363401"/>
            <a:ext cx="809516" cy="593535"/>
            <a:chOff x="4610450" y="3703750"/>
            <a:chExt cx="453050" cy="332175"/>
          </a:xfrm>
        </p:grpSpPr>
        <p:sp>
          <p:nvSpPr>
            <p:cNvPr id="10" name="Shape 583"/>
            <p:cNvSpPr/>
            <p:nvPr/>
          </p:nvSpPr>
          <p:spPr>
            <a:xfrm>
              <a:off x="4610450" y="3703750"/>
              <a:ext cx="453050" cy="332175"/>
            </a:xfrm>
            <a:custGeom>
              <a:avLst/>
              <a:gdLst/>
              <a:ahLst/>
              <a:cxnLst/>
              <a:rect l="0" t="0" r="0" b="0"/>
              <a:pathLst>
                <a:path w="18122" h="13287" extrusionOk="0">
                  <a:moveTo>
                    <a:pt x="366" y="0"/>
                  </a:moveTo>
                  <a:lnTo>
                    <a:pt x="293" y="49"/>
                  </a:lnTo>
                  <a:lnTo>
                    <a:pt x="195" y="74"/>
                  </a:lnTo>
                  <a:lnTo>
                    <a:pt x="122" y="147"/>
                  </a:lnTo>
                  <a:lnTo>
                    <a:pt x="73" y="220"/>
                  </a:lnTo>
                  <a:lnTo>
                    <a:pt x="25" y="293"/>
                  </a:lnTo>
                  <a:lnTo>
                    <a:pt x="0" y="391"/>
                  </a:lnTo>
                  <a:lnTo>
                    <a:pt x="0" y="489"/>
                  </a:lnTo>
                  <a:lnTo>
                    <a:pt x="0" y="12798"/>
                  </a:lnTo>
                  <a:lnTo>
                    <a:pt x="0" y="12896"/>
                  </a:lnTo>
                  <a:lnTo>
                    <a:pt x="25"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60" y="49"/>
                  </a:lnTo>
                  <a:lnTo>
                    <a:pt x="586" y="0"/>
                  </a:lnTo>
                  <a:close/>
                </a:path>
              </a:pathLst>
            </a:custGeom>
            <a:solidFill>
              <a:srgbClr val="CF192C"/>
            </a:solidFill>
            <a:ln>
              <a:noFill/>
            </a:ln>
          </p:spPr>
          <p:txBody>
            <a:bodyPr spcFirstLastPara="1" wrap="square" lIns="91425" tIns="91425" rIns="91425" bIns="91425" anchor="ctr" anchorCtr="0">
              <a:noAutofit/>
            </a:bodyPr>
            <a:lstStyle/>
            <a:p>
              <a:endParaRPr/>
            </a:p>
          </p:txBody>
        </p:sp>
        <p:sp>
          <p:nvSpPr>
            <p:cNvPr id="11" name="Shape 584"/>
            <p:cNvSpPr/>
            <p:nvPr/>
          </p:nvSpPr>
          <p:spPr>
            <a:xfrm>
              <a:off x="4642200" y="3730000"/>
              <a:ext cx="389550" cy="249150"/>
            </a:xfrm>
            <a:custGeom>
              <a:avLst/>
              <a:gdLst/>
              <a:ahLst/>
              <a:cxnLst/>
              <a:rect l="0" t="0" r="0" b="0"/>
              <a:pathLst>
                <a:path w="15582" h="9966" extrusionOk="0">
                  <a:moveTo>
                    <a:pt x="14752" y="1"/>
                  </a:moveTo>
                  <a:lnTo>
                    <a:pt x="14629" y="49"/>
                  </a:lnTo>
                  <a:lnTo>
                    <a:pt x="14507" y="98"/>
                  </a:lnTo>
                  <a:lnTo>
                    <a:pt x="14410" y="196"/>
                  </a:lnTo>
                  <a:lnTo>
                    <a:pt x="14336" y="294"/>
                  </a:lnTo>
                  <a:lnTo>
                    <a:pt x="14263" y="416"/>
                  </a:lnTo>
                  <a:lnTo>
                    <a:pt x="14239" y="538"/>
                  </a:lnTo>
                  <a:lnTo>
                    <a:pt x="14214" y="684"/>
                  </a:lnTo>
                  <a:lnTo>
                    <a:pt x="14239" y="831"/>
                  </a:lnTo>
                  <a:lnTo>
                    <a:pt x="14288" y="1002"/>
                  </a:lnTo>
                  <a:lnTo>
                    <a:pt x="11308" y="4372"/>
                  </a:lnTo>
                  <a:lnTo>
                    <a:pt x="11161" y="4323"/>
                  </a:lnTo>
                  <a:lnTo>
                    <a:pt x="11015" y="4299"/>
                  </a:lnTo>
                  <a:lnTo>
                    <a:pt x="10844" y="4323"/>
                  </a:lnTo>
                  <a:lnTo>
                    <a:pt x="10087" y="3005"/>
                  </a:lnTo>
                  <a:lnTo>
                    <a:pt x="10160" y="2907"/>
                  </a:lnTo>
                  <a:lnTo>
                    <a:pt x="10209" y="2809"/>
                  </a:lnTo>
                  <a:lnTo>
                    <a:pt x="10233" y="2687"/>
                  </a:lnTo>
                  <a:lnTo>
                    <a:pt x="10233" y="2565"/>
                  </a:lnTo>
                  <a:lnTo>
                    <a:pt x="10233" y="2418"/>
                  </a:lnTo>
                  <a:lnTo>
                    <a:pt x="10184" y="2296"/>
                  </a:lnTo>
                  <a:lnTo>
                    <a:pt x="10136" y="2174"/>
                  </a:lnTo>
                  <a:lnTo>
                    <a:pt x="10038" y="2077"/>
                  </a:lnTo>
                  <a:lnTo>
                    <a:pt x="9940" y="2003"/>
                  </a:lnTo>
                  <a:lnTo>
                    <a:pt x="9818" y="1930"/>
                  </a:lnTo>
                  <a:lnTo>
                    <a:pt x="9696" y="1906"/>
                  </a:lnTo>
                  <a:lnTo>
                    <a:pt x="9549" y="1881"/>
                  </a:lnTo>
                  <a:lnTo>
                    <a:pt x="9427" y="1906"/>
                  </a:lnTo>
                  <a:lnTo>
                    <a:pt x="9281" y="1930"/>
                  </a:lnTo>
                  <a:lnTo>
                    <a:pt x="9183" y="2003"/>
                  </a:lnTo>
                  <a:lnTo>
                    <a:pt x="9085" y="2077"/>
                  </a:lnTo>
                  <a:lnTo>
                    <a:pt x="8988" y="2174"/>
                  </a:lnTo>
                  <a:lnTo>
                    <a:pt x="8939" y="2296"/>
                  </a:lnTo>
                  <a:lnTo>
                    <a:pt x="8890" y="2418"/>
                  </a:lnTo>
                  <a:lnTo>
                    <a:pt x="8866" y="2565"/>
                  </a:lnTo>
                  <a:lnTo>
                    <a:pt x="8890" y="2663"/>
                  </a:lnTo>
                  <a:lnTo>
                    <a:pt x="8914" y="2785"/>
                  </a:lnTo>
                  <a:lnTo>
                    <a:pt x="8939" y="2883"/>
                  </a:lnTo>
                  <a:lnTo>
                    <a:pt x="8988" y="2956"/>
                  </a:lnTo>
                  <a:lnTo>
                    <a:pt x="6521" y="6668"/>
                  </a:lnTo>
                  <a:lnTo>
                    <a:pt x="6399" y="6644"/>
                  </a:lnTo>
                  <a:lnTo>
                    <a:pt x="6130" y="6644"/>
                  </a:lnTo>
                  <a:lnTo>
                    <a:pt x="5959" y="6717"/>
                  </a:lnTo>
                  <a:lnTo>
                    <a:pt x="4714" y="5398"/>
                  </a:lnTo>
                  <a:lnTo>
                    <a:pt x="4763" y="5252"/>
                  </a:lnTo>
                  <a:lnTo>
                    <a:pt x="4763" y="5105"/>
                  </a:lnTo>
                  <a:lnTo>
                    <a:pt x="4763" y="4958"/>
                  </a:lnTo>
                  <a:lnTo>
                    <a:pt x="4714" y="4836"/>
                  </a:lnTo>
                  <a:lnTo>
                    <a:pt x="4665" y="4714"/>
                  </a:lnTo>
                  <a:lnTo>
                    <a:pt x="4567" y="4617"/>
                  </a:lnTo>
                  <a:lnTo>
                    <a:pt x="4470" y="4543"/>
                  </a:lnTo>
                  <a:lnTo>
                    <a:pt x="4347" y="4470"/>
                  </a:lnTo>
                  <a:lnTo>
                    <a:pt x="4225" y="4446"/>
                  </a:lnTo>
                  <a:lnTo>
                    <a:pt x="4079" y="4421"/>
                  </a:lnTo>
                  <a:lnTo>
                    <a:pt x="3957" y="4446"/>
                  </a:lnTo>
                  <a:lnTo>
                    <a:pt x="3810" y="4470"/>
                  </a:lnTo>
                  <a:lnTo>
                    <a:pt x="3712" y="4543"/>
                  </a:lnTo>
                  <a:lnTo>
                    <a:pt x="3615" y="4617"/>
                  </a:lnTo>
                  <a:lnTo>
                    <a:pt x="3517" y="4714"/>
                  </a:lnTo>
                  <a:lnTo>
                    <a:pt x="3468" y="4836"/>
                  </a:lnTo>
                  <a:lnTo>
                    <a:pt x="3419" y="4958"/>
                  </a:lnTo>
                  <a:lnTo>
                    <a:pt x="3395" y="5105"/>
                  </a:lnTo>
                  <a:lnTo>
                    <a:pt x="3419" y="5276"/>
                  </a:lnTo>
                  <a:lnTo>
                    <a:pt x="3493" y="5447"/>
                  </a:lnTo>
                  <a:lnTo>
                    <a:pt x="49" y="9574"/>
                  </a:lnTo>
                  <a:lnTo>
                    <a:pt x="0" y="9648"/>
                  </a:lnTo>
                  <a:lnTo>
                    <a:pt x="0" y="9745"/>
                  </a:lnTo>
                  <a:lnTo>
                    <a:pt x="25" y="9843"/>
                  </a:lnTo>
                  <a:lnTo>
                    <a:pt x="98" y="9916"/>
                  </a:lnTo>
                  <a:lnTo>
                    <a:pt x="171" y="9965"/>
                  </a:lnTo>
                  <a:lnTo>
                    <a:pt x="244" y="9965"/>
                  </a:lnTo>
                  <a:lnTo>
                    <a:pt x="342" y="9941"/>
                  </a:lnTo>
                  <a:lnTo>
                    <a:pt x="440" y="9892"/>
                  </a:lnTo>
                  <a:lnTo>
                    <a:pt x="3859" y="5740"/>
                  </a:lnTo>
                  <a:lnTo>
                    <a:pt x="3981" y="5789"/>
                  </a:lnTo>
                  <a:lnTo>
                    <a:pt x="4079" y="5789"/>
                  </a:lnTo>
                  <a:lnTo>
                    <a:pt x="4225" y="5764"/>
                  </a:lnTo>
                  <a:lnTo>
                    <a:pt x="4347" y="5740"/>
                  </a:lnTo>
                  <a:lnTo>
                    <a:pt x="5642" y="7083"/>
                  </a:lnTo>
                  <a:lnTo>
                    <a:pt x="5617" y="7205"/>
                  </a:lnTo>
                  <a:lnTo>
                    <a:pt x="5617" y="7328"/>
                  </a:lnTo>
                  <a:lnTo>
                    <a:pt x="5617" y="7450"/>
                  </a:lnTo>
                  <a:lnTo>
                    <a:pt x="5666" y="7572"/>
                  </a:lnTo>
                  <a:lnTo>
                    <a:pt x="5740" y="7694"/>
                  </a:lnTo>
                  <a:lnTo>
                    <a:pt x="5813" y="7792"/>
                  </a:lnTo>
                  <a:lnTo>
                    <a:pt x="5910" y="7889"/>
                  </a:lnTo>
                  <a:lnTo>
                    <a:pt x="6033" y="7938"/>
                  </a:lnTo>
                  <a:lnTo>
                    <a:pt x="6155" y="7987"/>
                  </a:lnTo>
                  <a:lnTo>
                    <a:pt x="6301" y="8011"/>
                  </a:lnTo>
                  <a:lnTo>
                    <a:pt x="6448" y="7987"/>
                  </a:lnTo>
                  <a:lnTo>
                    <a:pt x="6570" y="7938"/>
                  </a:lnTo>
                  <a:lnTo>
                    <a:pt x="6692" y="7889"/>
                  </a:lnTo>
                  <a:lnTo>
                    <a:pt x="6790" y="7792"/>
                  </a:lnTo>
                  <a:lnTo>
                    <a:pt x="6863" y="7694"/>
                  </a:lnTo>
                  <a:lnTo>
                    <a:pt x="6936" y="7572"/>
                  </a:lnTo>
                  <a:lnTo>
                    <a:pt x="6961" y="7450"/>
                  </a:lnTo>
                  <a:lnTo>
                    <a:pt x="6985" y="7328"/>
                  </a:lnTo>
                  <a:lnTo>
                    <a:pt x="6961" y="7132"/>
                  </a:lnTo>
                  <a:lnTo>
                    <a:pt x="6887" y="6986"/>
                  </a:lnTo>
                  <a:lnTo>
                    <a:pt x="9403" y="3224"/>
                  </a:lnTo>
                  <a:lnTo>
                    <a:pt x="9549" y="3249"/>
                  </a:lnTo>
                  <a:lnTo>
                    <a:pt x="9647" y="3249"/>
                  </a:lnTo>
                  <a:lnTo>
                    <a:pt x="10429" y="4617"/>
                  </a:lnTo>
                  <a:lnTo>
                    <a:pt x="10355" y="4788"/>
                  </a:lnTo>
                  <a:lnTo>
                    <a:pt x="10331" y="4885"/>
                  </a:lnTo>
                  <a:lnTo>
                    <a:pt x="10331" y="4983"/>
                  </a:lnTo>
                  <a:lnTo>
                    <a:pt x="10331" y="5129"/>
                  </a:lnTo>
                  <a:lnTo>
                    <a:pt x="10380" y="5252"/>
                  </a:lnTo>
                  <a:lnTo>
                    <a:pt x="10429" y="5374"/>
                  </a:lnTo>
                  <a:lnTo>
                    <a:pt x="10526" y="5471"/>
                  </a:lnTo>
                  <a:lnTo>
                    <a:pt x="10624" y="5569"/>
                  </a:lnTo>
                  <a:lnTo>
                    <a:pt x="10746" y="5618"/>
                  </a:lnTo>
                  <a:lnTo>
                    <a:pt x="10868" y="5667"/>
                  </a:lnTo>
                  <a:lnTo>
                    <a:pt x="11137" y="5667"/>
                  </a:lnTo>
                  <a:lnTo>
                    <a:pt x="11284" y="5618"/>
                  </a:lnTo>
                  <a:lnTo>
                    <a:pt x="11381" y="5569"/>
                  </a:lnTo>
                  <a:lnTo>
                    <a:pt x="11479" y="5471"/>
                  </a:lnTo>
                  <a:lnTo>
                    <a:pt x="11577" y="5374"/>
                  </a:lnTo>
                  <a:lnTo>
                    <a:pt x="11625" y="5252"/>
                  </a:lnTo>
                  <a:lnTo>
                    <a:pt x="11674" y="5129"/>
                  </a:lnTo>
                  <a:lnTo>
                    <a:pt x="11699" y="4983"/>
                  </a:lnTo>
                  <a:lnTo>
                    <a:pt x="11674" y="4861"/>
                  </a:lnTo>
                  <a:lnTo>
                    <a:pt x="11650" y="4739"/>
                  </a:lnTo>
                  <a:lnTo>
                    <a:pt x="14654" y="1319"/>
                  </a:lnTo>
                  <a:lnTo>
                    <a:pt x="14776" y="1344"/>
                  </a:lnTo>
                  <a:lnTo>
                    <a:pt x="14898" y="1368"/>
                  </a:lnTo>
                  <a:lnTo>
                    <a:pt x="15045" y="1344"/>
                  </a:lnTo>
                  <a:lnTo>
                    <a:pt x="15167" y="1295"/>
                  </a:lnTo>
                  <a:lnTo>
                    <a:pt x="15289" y="1246"/>
                  </a:lnTo>
                  <a:lnTo>
                    <a:pt x="15387" y="1148"/>
                  </a:lnTo>
                  <a:lnTo>
                    <a:pt x="15460" y="1051"/>
                  </a:lnTo>
                  <a:lnTo>
                    <a:pt x="15533" y="953"/>
                  </a:lnTo>
                  <a:lnTo>
                    <a:pt x="15558" y="807"/>
                  </a:lnTo>
                  <a:lnTo>
                    <a:pt x="15582" y="684"/>
                  </a:lnTo>
                  <a:lnTo>
                    <a:pt x="15558" y="538"/>
                  </a:lnTo>
                  <a:lnTo>
                    <a:pt x="15533" y="416"/>
                  </a:lnTo>
                  <a:lnTo>
                    <a:pt x="15460" y="294"/>
                  </a:lnTo>
                  <a:lnTo>
                    <a:pt x="15387" y="196"/>
                  </a:lnTo>
                  <a:lnTo>
                    <a:pt x="15289" y="98"/>
                  </a:lnTo>
                  <a:lnTo>
                    <a:pt x="15167" y="49"/>
                  </a:lnTo>
                  <a:lnTo>
                    <a:pt x="15045" y="1"/>
                  </a:lnTo>
                  <a:close/>
                </a:path>
              </a:pathLst>
            </a:custGeom>
            <a:solidFill>
              <a:srgbClr val="CF192C"/>
            </a:solidFill>
            <a:ln>
              <a:noFill/>
            </a:ln>
          </p:spPr>
          <p:txBody>
            <a:bodyPr spcFirstLastPara="1" wrap="square" lIns="91425" tIns="91425" rIns="91425" bIns="91425" anchor="ctr" anchorCtr="0">
              <a:noAutofit/>
            </a:bodyPr>
            <a:lstStyle/>
            <a:p>
              <a:endParaRPr/>
            </a:p>
          </p:txBody>
        </p:sp>
      </p:grpSp>
      <p:sp>
        <p:nvSpPr>
          <p:cNvPr id="16" name="Titel 1"/>
          <p:cNvSpPr txBox="1">
            <a:spLocks/>
          </p:cNvSpPr>
          <p:nvPr/>
        </p:nvSpPr>
        <p:spPr>
          <a:xfrm>
            <a:off x="627919" y="1080397"/>
            <a:ext cx="2495479" cy="8574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1pPr>
            <a:lvl2pPr lvl="1">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2pPr>
            <a:lvl3pPr lvl="2">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3pPr>
            <a:lvl4pPr lvl="3">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4pPr>
            <a:lvl5pPr lvl="4">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5pPr>
            <a:lvl6pPr lvl="5">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6pPr>
            <a:lvl7pPr lvl="6">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7pPr>
            <a:lvl8pPr lvl="7">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8pPr>
            <a:lvl9pPr lvl="8">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9pPr>
          </a:lstStyle>
          <a:p>
            <a:r>
              <a:rPr lang="fr-FR" sz="2000" b="1" dirty="0" smtClean="0"/>
              <a:t>Age</a:t>
            </a:r>
            <a:endParaRPr lang="nl-BE" sz="2000" dirty="0"/>
          </a:p>
        </p:txBody>
      </p:sp>
      <p:sp>
        <p:nvSpPr>
          <p:cNvPr id="17" name="Titel 1"/>
          <p:cNvSpPr txBox="1">
            <a:spLocks/>
          </p:cNvSpPr>
          <p:nvPr/>
        </p:nvSpPr>
        <p:spPr>
          <a:xfrm>
            <a:off x="4067990" y="1117365"/>
            <a:ext cx="2495479" cy="8574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1pPr>
            <a:lvl2pPr lvl="1">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2pPr>
            <a:lvl3pPr lvl="2">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3pPr>
            <a:lvl4pPr lvl="3">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4pPr>
            <a:lvl5pPr lvl="4">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5pPr>
            <a:lvl6pPr lvl="5">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6pPr>
            <a:lvl7pPr lvl="6">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7pPr>
            <a:lvl8pPr lvl="7">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8pPr>
            <a:lvl9pPr lvl="8">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9pPr>
          </a:lstStyle>
          <a:p>
            <a:r>
              <a:rPr lang="fr-FR" sz="2000" b="1" dirty="0"/>
              <a:t>Nationalités</a:t>
            </a:r>
            <a:endParaRPr lang="nl-BE" sz="2000" dirty="0"/>
          </a:p>
        </p:txBody>
      </p:sp>
      <p:graphicFrame>
        <p:nvGraphicFramePr>
          <p:cNvPr id="24" name="Grafiek 23"/>
          <p:cNvGraphicFramePr/>
          <p:nvPr>
            <p:extLst/>
          </p:nvPr>
        </p:nvGraphicFramePr>
        <p:xfrm>
          <a:off x="579977" y="1313231"/>
          <a:ext cx="3488013" cy="27915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9" name="Grafiek 28"/>
          <p:cNvGraphicFramePr/>
          <p:nvPr>
            <p:extLst/>
          </p:nvPr>
        </p:nvGraphicFramePr>
        <p:xfrm>
          <a:off x="4067990" y="1509095"/>
          <a:ext cx="4614185" cy="37114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77863653"/>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3648" y="455831"/>
            <a:ext cx="7817971" cy="857400"/>
          </a:xfrm>
        </p:spPr>
        <p:txBody>
          <a:bodyPr/>
          <a:lstStyle/>
          <a:p>
            <a:r>
              <a:rPr lang="fr-FR" sz="3200" b="1" dirty="0"/>
              <a:t>Profil des </a:t>
            </a:r>
            <a:r>
              <a:rPr lang="fr-FR" sz="3200" b="1" dirty="0" smtClean="0"/>
              <a:t>personnes accueillies </a:t>
            </a:r>
            <a:r>
              <a:rPr lang="fr-FR" sz="1400" dirty="0" smtClean="0">
                <a:latin typeface="Raleway" panose="020B0003030101060003" pitchFamily="34" charset="0"/>
              </a:rPr>
              <a:t>juin 2018</a:t>
            </a:r>
            <a:endParaRPr lang="nl-BE" sz="1400" dirty="0">
              <a:solidFill>
                <a:srgbClr val="CF142C"/>
              </a:solidFill>
              <a:latin typeface="Raleway" panose="020B0003030101060003" pitchFamily="34" charset="0"/>
            </a:endParaRPr>
          </a:p>
        </p:txBody>
      </p:sp>
      <p:grpSp>
        <p:nvGrpSpPr>
          <p:cNvPr id="9" name="Shape 582"/>
          <p:cNvGrpSpPr/>
          <p:nvPr/>
        </p:nvGrpSpPr>
        <p:grpSpPr>
          <a:xfrm>
            <a:off x="7929391" y="363401"/>
            <a:ext cx="809516" cy="593535"/>
            <a:chOff x="4610450" y="3703750"/>
            <a:chExt cx="453050" cy="332175"/>
          </a:xfrm>
        </p:grpSpPr>
        <p:sp>
          <p:nvSpPr>
            <p:cNvPr id="10" name="Shape 583"/>
            <p:cNvSpPr/>
            <p:nvPr/>
          </p:nvSpPr>
          <p:spPr>
            <a:xfrm>
              <a:off x="4610450" y="3703750"/>
              <a:ext cx="453050" cy="332175"/>
            </a:xfrm>
            <a:custGeom>
              <a:avLst/>
              <a:gdLst/>
              <a:ahLst/>
              <a:cxnLst/>
              <a:rect l="0" t="0" r="0" b="0"/>
              <a:pathLst>
                <a:path w="18122" h="13287" extrusionOk="0">
                  <a:moveTo>
                    <a:pt x="366" y="0"/>
                  </a:moveTo>
                  <a:lnTo>
                    <a:pt x="293" y="49"/>
                  </a:lnTo>
                  <a:lnTo>
                    <a:pt x="195" y="74"/>
                  </a:lnTo>
                  <a:lnTo>
                    <a:pt x="122" y="147"/>
                  </a:lnTo>
                  <a:lnTo>
                    <a:pt x="73" y="220"/>
                  </a:lnTo>
                  <a:lnTo>
                    <a:pt x="25" y="293"/>
                  </a:lnTo>
                  <a:lnTo>
                    <a:pt x="0" y="391"/>
                  </a:lnTo>
                  <a:lnTo>
                    <a:pt x="0" y="489"/>
                  </a:lnTo>
                  <a:lnTo>
                    <a:pt x="0" y="12798"/>
                  </a:lnTo>
                  <a:lnTo>
                    <a:pt x="0" y="12896"/>
                  </a:lnTo>
                  <a:lnTo>
                    <a:pt x="25"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60" y="49"/>
                  </a:lnTo>
                  <a:lnTo>
                    <a:pt x="586" y="0"/>
                  </a:lnTo>
                  <a:close/>
                </a:path>
              </a:pathLst>
            </a:custGeom>
            <a:solidFill>
              <a:srgbClr val="CF192C"/>
            </a:solidFill>
            <a:ln>
              <a:noFill/>
            </a:ln>
          </p:spPr>
          <p:txBody>
            <a:bodyPr spcFirstLastPara="1" wrap="square" lIns="91425" tIns="91425" rIns="91425" bIns="91425" anchor="ctr" anchorCtr="0">
              <a:noAutofit/>
            </a:bodyPr>
            <a:lstStyle/>
            <a:p>
              <a:endParaRPr/>
            </a:p>
          </p:txBody>
        </p:sp>
        <p:sp>
          <p:nvSpPr>
            <p:cNvPr id="11" name="Shape 584"/>
            <p:cNvSpPr/>
            <p:nvPr/>
          </p:nvSpPr>
          <p:spPr>
            <a:xfrm>
              <a:off x="4642200" y="3730000"/>
              <a:ext cx="389550" cy="249150"/>
            </a:xfrm>
            <a:custGeom>
              <a:avLst/>
              <a:gdLst/>
              <a:ahLst/>
              <a:cxnLst/>
              <a:rect l="0" t="0" r="0" b="0"/>
              <a:pathLst>
                <a:path w="15582" h="9966" extrusionOk="0">
                  <a:moveTo>
                    <a:pt x="14752" y="1"/>
                  </a:moveTo>
                  <a:lnTo>
                    <a:pt x="14629" y="49"/>
                  </a:lnTo>
                  <a:lnTo>
                    <a:pt x="14507" y="98"/>
                  </a:lnTo>
                  <a:lnTo>
                    <a:pt x="14410" y="196"/>
                  </a:lnTo>
                  <a:lnTo>
                    <a:pt x="14336" y="294"/>
                  </a:lnTo>
                  <a:lnTo>
                    <a:pt x="14263" y="416"/>
                  </a:lnTo>
                  <a:lnTo>
                    <a:pt x="14239" y="538"/>
                  </a:lnTo>
                  <a:lnTo>
                    <a:pt x="14214" y="684"/>
                  </a:lnTo>
                  <a:lnTo>
                    <a:pt x="14239" y="831"/>
                  </a:lnTo>
                  <a:lnTo>
                    <a:pt x="14288" y="1002"/>
                  </a:lnTo>
                  <a:lnTo>
                    <a:pt x="11308" y="4372"/>
                  </a:lnTo>
                  <a:lnTo>
                    <a:pt x="11161" y="4323"/>
                  </a:lnTo>
                  <a:lnTo>
                    <a:pt x="11015" y="4299"/>
                  </a:lnTo>
                  <a:lnTo>
                    <a:pt x="10844" y="4323"/>
                  </a:lnTo>
                  <a:lnTo>
                    <a:pt x="10087" y="3005"/>
                  </a:lnTo>
                  <a:lnTo>
                    <a:pt x="10160" y="2907"/>
                  </a:lnTo>
                  <a:lnTo>
                    <a:pt x="10209" y="2809"/>
                  </a:lnTo>
                  <a:lnTo>
                    <a:pt x="10233" y="2687"/>
                  </a:lnTo>
                  <a:lnTo>
                    <a:pt x="10233" y="2565"/>
                  </a:lnTo>
                  <a:lnTo>
                    <a:pt x="10233" y="2418"/>
                  </a:lnTo>
                  <a:lnTo>
                    <a:pt x="10184" y="2296"/>
                  </a:lnTo>
                  <a:lnTo>
                    <a:pt x="10136" y="2174"/>
                  </a:lnTo>
                  <a:lnTo>
                    <a:pt x="10038" y="2077"/>
                  </a:lnTo>
                  <a:lnTo>
                    <a:pt x="9940" y="2003"/>
                  </a:lnTo>
                  <a:lnTo>
                    <a:pt x="9818" y="1930"/>
                  </a:lnTo>
                  <a:lnTo>
                    <a:pt x="9696" y="1906"/>
                  </a:lnTo>
                  <a:lnTo>
                    <a:pt x="9549" y="1881"/>
                  </a:lnTo>
                  <a:lnTo>
                    <a:pt x="9427" y="1906"/>
                  </a:lnTo>
                  <a:lnTo>
                    <a:pt x="9281" y="1930"/>
                  </a:lnTo>
                  <a:lnTo>
                    <a:pt x="9183" y="2003"/>
                  </a:lnTo>
                  <a:lnTo>
                    <a:pt x="9085" y="2077"/>
                  </a:lnTo>
                  <a:lnTo>
                    <a:pt x="8988" y="2174"/>
                  </a:lnTo>
                  <a:lnTo>
                    <a:pt x="8939" y="2296"/>
                  </a:lnTo>
                  <a:lnTo>
                    <a:pt x="8890" y="2418"/>
                  </a:lnTo>
                  <a:lnTo>
                    <a:pt x="8866" y="2565"/>
                  </a:lnTo>
                  <a:lnTo>
                    <a:pt x="8890" y="2663"/>
                  </a:lnTo>
                  <a:lnTo>
                    <a:pt x="8914" y="2785"/>
                  </a:lnTo>
                  <a:lnTo>
                    <a:pt x="8939" y="2883"/>
                  </a:lnTo>
                  <a:lnTo>
                    <a:pt x="8988" y="2956"/>
                  </a:lnTo>
                  <a:lnTo>
                    <a:pt x="6521" y="6668"/>
                  </a:lnTo>
                  <a:lnTo>
                    <a:pt x="6399" y="6644"/>
                  </a:lnTo>
                  <a:lnTo>
                    <a:pt x="6130" y="6644"/>
                  </a:lnTo>
                  <a:lnTo>
                    <a:pt x="5959" y="6717"/>
                  </a:lnTo>
                  <a:lnTo>
                    <a:pt x="4714" y="5398"/>
                  </a:lnTo>
                  <a:lnTo>
                    <a:pt x="4763" y="5252"/>
                  </a:lnTo>
                  <a:lnTo>
                    <a:pt x="4763" y="5105"/>
                  </a:lnTo>
                  <a:lnTo>
                    <a:pt x="4763" y="4958"/>
                  </a:lnTo>
                  <a:lnTo>
                    <a:pt x="4714" y="4836"/>
                  </a:lnTo>
                  <a:lnTo>
                    <a:pt x="4665" y="4714"/>
                  </a:lnTo>
                  <a:lnTo>
                    <a:pt x="4567" y="4617"/>
                  </a:lnTo>
                  <a:lnTo>
                    <a:pt x="4470" y="4543"/>
                  </a:lnTo>
                  <a:lnTo>
                    <a:pt x="4347" y="4470"/>
                  </a:lnTo>
                  <a:lnTo>
                    <a:pt x="4225" y="4446"/>
                  </a:lnTo>
                  <a:lnTo>
                    <a:pt x="4079" y="4421"/>
                  </a:lnTo>
                  <a:lnTo>
                    <a:pt x="3957" y="4446"/>
                  </a:lnTo>
                  <a:lnTo>
                    <a:pt x="3810" y="4470"/>
                  </a:lnTo>
                  <a:lnTo>
                    <a:pt x="3712" y="4543"/>
                  </a:lnTo>
                  <a:lnTo>
                    <a:pt x="3615" y="4617"/>
                  </a:lnTo>
                  <a:lnTo>
                    <a:pt x="3517" y="4714"/>
                  </a:lnTo>
                  <a:lnTo>
                    <a:pt x="3468" y="4836"/>
                  </a:lnTo>
                  <a:lnTo>
                    <a:pt x="3419" y="4958"/>
                  </a:lnTo>
                  <a:lnTo>
                    <a:pt x="3395" y="5105"/>
                  </a:lnTo>
                  <a:lnTo>
                    <a:pt x="3419" y="5276"/>
                  </a:lnTo>
                  <a:lnTo>
                    <a:pt x="3493" y="5447"/>
                  </a:lnTo>
                  <a:lnTo>
                    <a:pt x="49" y="9574"/>
                  </a:lnTo>
                  <a:lnTo>
                    <a:pt x="0" y="9648"/>
                  </a:lnTo>
                  <a:lnTo>
                    <a:pt x="0" y="9745"/>
                  </a:lnTo>
                  <a:lnTo>
                    <a:pt x="25" y="9843"/>
                  </a:lnTo>
                  <a:lnTo>
                    <a:pt x="98" y="9916"/>
                  </a:lnTo>
                  <a:lnTo>
                    <a:pt x="171" y="9965"/>
                  </a:lnTo>
                  <a:lnTo>
                    <a:pt x="244" y="9965"/>
                  </a:lnTo>
                  <a:lnTo>
                    <a:pt x="342" y="9941"/>
                  </a:lnTo>
                  <a:lnTo>
                    <a:pt x="440" y="9892"/>
                  </a:lnTo>
                  <a:lnTo>
                    <a:pt x="3859" y="5740"/>
                  </a:lnTo>
                  <a:lnTo>
                    <a:pt x="3981" y="5789"/>
                  </a:lnTo>
                  <a:lnTo>
                    <a:pt x="4079" y="5789"/>
                  </a:lnTo>
                  <a:lnTo>
                    <a:pt x="4225" y="5764"/>
                  </a:lnTo>
                  <a:lnTo>
                    <a:pt x="4347" y="5740"/>
                  </a:lnTo>
                  <a:lnTo>
                    <a:pt x="5642" y="7083"/>
                  </a:lnTo>
                  <a:lnTo>
                    <a:pt x="5617" y="7205"/>
                  </a:lnTo>
                  <a:lnTo>
                    <a:pt x="5617" y="7328"/>
                  </a:lnTo>
                  <a:lnTo>
                    <a:pt x="5617" y="7450"/>
                  </a:lnTo>
                  <a:lnTo>
                    <a:pt x="5666" y="7572"/>
                  </a:lnTo>
                  <a:lnTo>
                    <a:pt x="5740" y="7694"/>
                  </a:lnTo>
                  <a:lnTo>
                    <a:pt x="5813" y="7792"/>
                  </a:lnTo>
                  <a:lnTo>
                    <a:pt x="5910" y="7889"/>
                  </a:lnTo>
                  <a:lnTo>
                    <a:pt x="6033" y="7938"/>
                  </a:lnTo>
                  <a:lnTo>
                    <a:pt x="6155" y="7987"/>
                  </a:lnTo>
                  <a:lnTo>
                    <a:pt x="6301" y="8011"/>
                  </a:lnTo>
                  <a:lnTo>
                    <a:pt x="6448" y="7987"/>
                  </a:lnTo>
                  <a:lnTo>
                    <a:pt x="6570" y="7938"/>
                  </a:lnTo>
                  <a:lnTo>
                    <a:pt x="6692" y="7889"/>
                  </a:lnTo>
                  <a:lnTo>
                    <a:pt x="6790" y="7792"/>
                  </a:lnTo>
                  <a:lnTo>
                    <a:pt x="6863" y="7694"/>
                  </a:lnTo>
                  <a:lnTo>
                    <a:pt x="6936" y="7572"/>
                  </a:lnTo>
                  <a:lnTo>
                    <a:pt x="6961" y="7450"/>
                  </a:lnTo>
                  <a:lnTo>
                    <a:pt x="6985" y="7328"/>
                  </a:lnTo>
                  <a:lnTo>
                    <a:pt x="6961" y="7132"/>
                  </a:lnTo>
                  <a:lnTo>
                    <a:pt x="6887" y="6986"/>
                  </a:lnTo>
                  <a:lnTo>
                    <a:pt x="9403" y="3224"/>
                  </a:lnTo>
                  <a:lnTo>
                    <a:pt x="9549" y="3249"/>
                  </a:lnTo>
                  <a:lnTo>
                    <a:pt x="9647" y="3249"/>
                  </a:lnTo>
                  <a:lnTo>
                    <a:pt x="10429" y="4617"/>
                  </a:lnTo>
                  <a:lnTo>
                    <a:pt x="10355" y="4788"/>
                  </a:lnTo>
                  <a:lnTo>
                    <a:pt x="10331" y="4885"/>
                  </a:lnTo>
                  <a:lnTo>
                    <a:pt x="10331" y="4983"/>
                  </a:lnTo>
                  <a:lnTo>
                    <a:pt x="10331" y="5129"/>
                  </a:lnTo>
                  <a:lnTo>
                    <a:pt x="10380" y="5252"/>
                  </a:lnTo>
                  <a:lnTo>
                    <a:pt x="10429" y="5374"/>
                  </a:lnTo>
                  <a:lnTo>
                    <a:pt x="10526" y="5471"/>
                  </a:lnTo>
                  <a:lnTo>
                    <a:pt x="10624" y="5569"/>
                  </a:lnTo>
                  <a:lnTo>
                    <a:pt x="10746" y="5618"/>
                  </a:lnTo>
                  <a:lnTo>
                    <a:pt x="10868" y="5667"/>
                  </a:lnTo>
                  <a:lnTo>
                    <a:pt x="11137" y="5667"/>
                  </a:lnTo>
                  <a:lnTo>
                    <a:pt x="11284" y="5618"/>
                  </a:lnTo>
                  <a:lnTo>
                    <a:pt x="11381" y="5569"/>
                  </a:lnTo>
                  <a:lnTo>
                    <a:pt x="11479" y="5471"/>
                  </a:lnTo>
                  <a:lnTo>
                    <a:pt x="11577" y="5374"/>
                  </a:lnTo>
                  <a:lnTo>
                    <a:pt x="11625" y="5252"/>
                  </a:lnTo>
                  <a:lnTo>
                    <a:pt x="11674" y="5129"/>
                  </a:lnTo>
                  <a:lnTo>
                    <a:pt x="11699" y="4983"/>
                  </a:lnTo>
                  <a:lnTo>
                    <a:pt x="11674" y="4861"/>
                  </a:lnTo>
                  <a:lnTo>
                    <a:pt x="11650" y="4739"/>
                  </a:lnTo>
                  <a:lnTo>
                    <a:pt x="14654" y="1319"/>
                  </a:lnTo>
                  <a:lnTo>
                    <a:pt x="14776" y="1344"/>
                  </a:lnTo>
                  <a:lnTo>
                    <a:pt x="14898" y="1368"/>
                  </a:lnTo>
                  <a:lnTo>
                    <a:pt x="15045" y="1344"/>
                  </a:lnTo>
                  <a:lnTo>
                    <a:pt x="15167" y="1295"/>
                  </a:lnTo>
                  <a:lnTo>
                    <a:pt x="15289" y="1246"/>
                  </a:lnTo>
                  <a:lnTo>
                    <a:pt x="15387" y="1148"/>
                  </a:lnTo>
                  <a:lnTo>
                    <a:pt x="15460" y="1051"/>
                  </a:lnTo>
                  <a:lnTo>
                    <a:pt x="15533" y="953"/>
                  </a:lnTo>
                  <a:lnTo>
                    <a:pt x="15558" y="807"/>
                  </a:lnTo>
                  <a:lnTo>
                    <a:pt x="15582" y="684"/>
                  </a:lnTo>
                  <a:lnTo>
                    <a:pt x="15558" y="538"/>
                  </a:lnTo>
                  <a:lnTo>
                    <a:pt x="15533" y="416"/>
                  </a:lnTo>
                  <a:lnTo>
                    <a:pt x="15460" y="294"/>
                  </a:lnTo>
                  <a:lnTo>
                    <a:pt x="15387" y="196"/>
                  </a:lnTo>
                  <a:lnTo>
                    <a:pt x="15289" y="98"/>
                  </a:lnTo>
                  <a:lnTo>
                    <a:pt x="15167" y="49"/>
                  </a:lnTo>
                  <a:lnTo>
                    <a:pt x="15045" y="1"/>
                  </a:lnTo>
                  <a:close/>
                </a:path>
              </a:pathLst>
            </a:custGeom>
            <a:solidFill>
              <a:srgbClr val="CF192C"/>
            </a:solidFill>
            <a:ln>
              <a:noFill/>
            </a:ln>
          </p:spPr>
          <p:txBody>
            <a:bodyPr spcFirstLastPara="1" wrap="square" lIns="91425" tIns="91425" rIns="91425" bIns="91425" anchor="ctr" anchorCtr="0">
              <a:noAutofit/>
            </a:bodyPr>
            <a:lstStyle/>
            <a:p>
              <a:endParaRPr/>
            </a:p>
          </p:txBody>
        </p:sp>
      </p:grpSp>
      <p:sp>
        <p:nvSpPr>
          <p:cNvPr id="14" name="Titel 1"/>
          <p:cNvSpPr txBox="1">
            <a:spLocks/>
          </p:cNvSpPr>
          <p:nvPr/>
        </p:nvSpPr>
        <p:spPr>
          <a:xfrm>
            <a:off x="601664" y="1014078"/>
            <a:ext cx="2495479" cy="8574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1pPr>
            <a:lvl2pPr lvl="1">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2pPr>
            <a:lvl3pPr lvl="2">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3pPr>
            <a:lvl4pPr lvl="3">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4pPr>
            <a:lvl5pPr lvl="4">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5pPr>
            <a:lvl6pPr lvl="5">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6pPr>
            <a:lvl7pPr lvl="6">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7pPr>
            <a:lvl8pPr lvl="7">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8pPr>
            <a:lvl9pPr lvl="8">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9pPr>
          </a:lstStyle>
          <a:p>
            <a:r>
              <a:rPr lang="fr-FR" sz="2000" b="1" dirty="0" smtClean="0"/>
              <a:t>Genre</a:t>
            </a:r>
            <a:endParaRPr lang="nl-BE" sz="2000" dirty="0"/>
          </a:p>
        </p:txBody>
      </p:sp>
      <p:sp>
        <p:nvSpPr>
          <p:cNvPr id="15" name="Titel 1"/>
          <p:cNvSpPr txBox="1">
            <a:spLocks/>
          </p:cNvSpPr>
          <p:nvPr/>
        </p:nvSpPr>
        <p:spPr>
          <a:xfrm>
            <a:off x="4165281" y="1028627"/>
            <a:ext cx="2495479" cy="8574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1pPr>
            <a:lvl2pPr lvl="1">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2pPr>
            <a:lvl3pPr lvl="2">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3pPr>
            <a:lvl4pPr lvl="3">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4pPr>
            <a:lvl5pPr lvl="4">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5pPr>
            <a:lvl6pPr lvl="5">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6pPr>
            <a:lvl7pPr lvl="6">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7pPr>
            <a:lvl8pPr lvl="7">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8pPr>
            <a:lvl9pPr lvl="8">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9pPr>
          </a:lstStyle>
          <a:p>
            <a:r>
              <a:rPr lang="fr-FR" sz="2000" b="1" dirty="0"/>
              <a:t>Compo familiale</a:t>
            </a:r>
            <a:endParaRPr lang="nl-BE" sz="2000" dirty="0"/>
          </a:p>
        </p:txBody>
      </p:sp>
      <p:graphicFrame>
        <p:nvGraphicFramePr>
          <p:cNvPr id="7" name="Grafiek 6"/>
          <p:cNvGraphicFramePr/>
          <p:nvPr>
            <p:extLst/>
          </p:nvPr>
        </p:nvGraphicFramePr>
        <p:xfrm>
          <a:off x="598706" y="1529732"/>
          <a:ext cx="3309136" cy="22660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Grafiek 18"/>
          <p:cNvGraphicFramePr/>
          <p:nvPr>
            <p:extLst/>
          </p:nvPr>
        </p:nvGraphicFramePr>
        <p:xfrm>
          <a:off x="3622149" y="1529732"/>
          <a:ext cx="4711999" cy="26754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51014515"/>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3648" y="455831"/>
            <a:ext cx="7817971" cy="857400"/>
          </a:xfrm>
        </p:spPr>
        <p:txBody>
          <a:bodyPr/>
          <a:lstStyle/>
          <a:p>
            <a:r>
              <a:rPr lang="fr-FR" sz="3200" b="1" dirty="0"/>
              <a:t>Etat de procédure des personnes </a:t>
            </a:r>
            <a:r>
              <a:rPr lang="fr-FR" sz="3200" b="1" dirty="0" smtClean="0"/>
              <a:t>accueillies </a:t>
            </a:r>
            <a:r>
              <a:rPr lang="fr-FR" sz="1400" dirty="0" smtClean="0">
                <a:latin typeface="Raleway" panose="020B0003030101060003" pitchFamily="34" charset="0"/>
              </a:rPr>
              <a:t>juin 2018</a:t>
            </a:r>
            <a:endParaRPr lang="nl-BE" sz="1400" dirty="0">
              <a:solidFill>
                <a:srgbClr val="CF142C"/>
              </a:solidFill>
              <a:latin typeface="Raleway" panose="020B0003030101060003" pitchFamily="34" charset="0"/>
            </a:endParaRPr>
          </a:p>
        </p:txBody>
      </p:sp>
      <p:grpSp>
        <p:nvGrpSpPr>
          <p:cNvPr id="9" name="Shape 582"/>
          <p:cNvGrpSpPr/>
          <p:nvPr/>
        </p:nvGrpSpPr>
        <p:grpSpPr>
          <a:xfrm>
            <a:off x="7918239" y="455831"/>
            <a:ext cx="809516" cy="593535"/>
            <a:chOff x="4610450" y="3703750"/>
            <a:chExt cx="453050" cy="332175"/>
          </a:xfrm>
        </p:grpSpPr>
        <p:sp>
          <p:nvSpPr>
            <p:cNvPr id="10" name="Shape 583"/>
            <p:cNvSpPr/>
            <p:nvPr/>
          </p:nvSpPr>
          <p:spPr>
            <a:xfrm>
              <a:off x="4610450" y="3703750"/>
              <a:ext cx="453050" cy="332175"/>
            </a:xfrm>
            <a:custGeom>
              <a:avLst/>
              <a:gdLst/>
              <a:ahLst/>
              <a:cxnLst/>
              <a:rect l="0" t="0" r="0" b="0"/>
              <a:pathLst>
                <a:path w="18122" h="13287" extrusionOk="0">
                  <a:moveTo>
                    <a:pt x="366" y="0"/>
                  </a:moveTo>
                  <a:lnTo>
                    <a:pt x="293" y="49"/>
                  </a:lnTo>
                  <a:lnTo>
                    <a:pt x="195" y="74"/>
                  </a:lnTo>
                  <a:lnTo>
                    <a:pt x="122" y="147"/>
                  </a:lnTo>
                  <a:lnTo>
                    <a:pt x="73" y="220"/>
                  </a:lnTo>
                  <a:lnTo>
                    <a:pt x="25" y="293"/>
                  </a:lnTo>
                  <a:lnTo>
                    <a:pt x="0" y="391"/>
                  </a:lnTo>
                  <a:lnTo>
                    <a:pt x="0" y="489"/>
                  </a:lnTo>
                  <a:lnTo>
                    <a:pt x="0" y="12798"/>
                  </a:lnTo>
                  <a:lnTo>
                    <a:pt x="0" y="12896"/>
                  </a:lnTo>
                  <a:lnTo>
                    <a:pt x="25"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60" y="49"/>
                  </a:lnTo>
                  <a:lnTo>
                    <a:pt x="586" y="0"/>
                  </a:lnTo>
                  <a:close/>
                </a:path>
              </a:pathLst>
            </a:custGeom>
            <a:solidFill>
              <a:srgbClr val="CF192C"/>
            </a:solidFill>
            <a:ln>
              <a:noFill/>
            </a:ln>
          </p:spPr>
          <p:txBody>
            <a:bodyPr spcFirstLastPara="1" wrap="square" lIns="91425" tIns="91425" rIns="91425" bIns="91425" anchor="ctr" anchorCtr="0">
              <a:noAutofit/>
            </a:bodyPr>
            <a:lstStyle/>
            <a:p>
              <a:endParaRPr/>
            </a:p>
          </p:txBody>
        </p:sp>
        <p:sp>
          <p:nvSpPr>
            <p:cNvPr id="11" name="Shape 584"/>
            <p:cNvSpPr/>
            <p:nvPr/>
          </p:nvSpPr>
          <p:spPr>
            <a:xfrm>
              <a:off x="4642200" y="3730000"/>
              <a:ext cx="389550" cy="249150"/>
            </a:xfrm>
            <a:custGeom>
              <a:avLst/>
              <a:gdLst/>
              <a:ahLst/>
              <a:cxnLst/>
              <a:rect l="0" t="0" r="0" b="0"/>
              <a:pathLst>
                <a:path w="15582" h="9966" extrusionOk="0">
                  <a:moveTo>
                    <a:pt x="14752" y="1"/>
                  </a:moveTo>
                  <a:lnTo>
                    <a:pt x="14629" y="49"/>
                  </a:lnTo>
                  <a:lnTo>
                    <a:pt x="14507" y="98"/>
                  </a:lnTo>
                  <a:lnTo>
                    <a:pt x="14410" y="196"/>
                  </a:lnTo>
                  <a:lnTo>
                    <a:pt x="14336" y="294"/>
                  </a:lnTo>
                  <a:lnTo>
                    <a:pt x="14263" y="416"/>
                  </a:lnTo>
                  <a:lnTo>
                    <a:pt x="14239" y="538"/>
                  </a:lnTo>
                  <a:lnTo>
                    <a:pt x="14214" y="684"/>
                  </a:lnTo>
                  <a:lnTo>
                    <a:pt x="14239" y="831"/>
                  </a:lnTo>
                  <a:lnTo>
                    <a:pt x="14288" y="1002"/>
                  </a:lnTo>
                  <a:lnTo>
                    <a:pt x="11308" y="4372"/>
                  </a:lnTo>
                  <a:lnTo>
                    <a:pt x="11161" y="4323"/>
                  </a:lnTo>
                  <a:lnTo>
                    <a:pt x="11015" y="4299"/>
                  </a:lnTo>
                  <a:lnTo>
                    <a:pt x="10844" y="4323"/>
                  </a:lnTo>
                  <a:lnTo>
                    <a:pt x="10087" y="3005"/>
                  </a:lnTo>
                  <a:lnTo>
                    <a:pt x="10160" y="2907"/>
                  </a:lnTo>
                  <a:lnTo>
                    <a:pt x="10209" y="2809"/>
                  </a:lnTo>
                  <a:lnTo>
                    <a:pt x="10233" y="2687"/>
                  </a:lnTo>
                  <a:lnTo>
                    <a:pt x="10233" y="2565"/>
                  </a:lnTo>
                  <a:lnTo>
                    <a:pt x="10233" y="2418"/>
                  </a:lnTo>
                  <a:lnTo>
                    <a:pt x="10184" y="2296"/>
                  </a:lnTo>
                  <a:lnTo>
                    <a:pt x="10136" y="2174"/>
                  </a:lnTo>
                  <a:lnTo>
                    <a:pt x="10038" y="2077"/>
                  </a:lnTo>
                  <a:lnTo>
                    <a:pt x="9940" y="2003"/>
                  </a:lnTo>
                  <a:lnTo>
                    <a:pt x="9818" y="1930"/>
                  </a:lnTo>
                  <a:lnTo>
                    <a:pt x="9696" y="1906"/>
                  </a:lnTo>
                  <a:lnTo>
                    <a:pt x="9549" y="1881"/>
                  </a:lnTo>
                  <a:lnTo>
                    <a:pt x="9427" y="1906"/>
                  </a:lnTo>
                  <a:lnTo>
                    <a:pt x="9281" y="1930"/>
                  </a:lnTo>
                  <a:lnTo>
                    <a:pt x="9183" y="2003"/>
                  </a:lnTo>
                  <a:lnTo>
                    <a:pt x="9085" y="2077"/>
                  </a:lnTo>
                  <a:lnTo>
                    <a:pt x="8988" y="2174"/>
                  </a:lnTo>
                  <a:lnTo>
                    <a:pt x="8939" y="2296"/>
                  </a:lnTo>
                  <a:lnTo>
                    <a:pt x="8890" y="2418"/>
                  </a:lnTo>
                  <a:lnTo>
                    <a:pt x="8866" y="2565"/>
                  </a:lnTo>
                  <a:lnTo>
                    <a:pt x="8890" y="2663"/>
                  </a:lnTo>
                  <a:lnTo>
                    <a:pt x="8914" y="2785"/>
                  </a:lnTo>
                  <a:lnTo>
                    <a:pt x="8939" y="2883"/>
                  </a:lnTo>
                  <a:lnTo>
                    <a:pt x="8988" y="2956"/>
                  </a:lnTo>
                  <a:lnTo>
                    <a:pt x="6521" y="6668"/>
                  </a:lnTo>
                  <a:lnTo>
                    <a:pt x="6399" y="6644"/>
                  </a:lnTo>
                  <a:lnTo>
                    <a:pt x="6130" y="6644"/>
                  </a:lnTo>
                  <a:lnTo>
                    <a:pt x="5959" y="6717"/>
                  </a:lnTo>
                  <a:lnTo>
                    <a:pt x="4714" y="5398"/>
                  </a:lnTo>
                  <a:lnTo>
                    <a:pt x="4763" y="5252"/>
                  </a:lnTo>
                  <a:lnTo>
                    <a:pt x="4763" y="5105"/>
                  </a:lnTo>
                  <a:lnTo>
                    <a:pt x="4763" y="4958"/>
                  </a:lnTo>
                  <a:lnTo>
                    <a:pt x="4714" y="4836"/>
                  </a:lnTo>
                  <a:lnTo>
                    <a:pt x="4665" y="4714"/>
                  </a:lnTo>
                  <a:lnTo>
                    <a:pt x="4567" y="4617"/>
                  </a:lnTo>
                  <a:lnTo>
                    <a:pt x="4470" y="4543"/>
                  </a:lnTo>
                  <a:lnTo>
                    <a:pt x="4347" y="4470"/>
                  </a:lnTo>
                  <a:lnTo>
                    <a:pt x="4225" y="4446"/>
                  </a:lnTo>
                  <a:lnTo>
                    <a:pt x="4079" y="4421"/>
                  </a:lnTo>
                  <a:lnTo>
                    <a:pt x="3957" y="4446"/>
                  </a:lnTo>
                  <a:lnTo>
                    <a:pt x="3810" y="4470"/>
                  </a:lnTo>
                  <a:lnTo>
                    <a:pt x="3712" y="4543"/>
                  </a:lnTo>
                  <a:lnTo>
                    <a:pt x="3615" y="4617"/>
                  </a:lnTo>
                  <a:lnTo>
                    <a:pt x="3517" y="4714"/>
                  </a:lnTo>
                  <a:lnTo>
                    <a:pt x="3468" y="4836"/>
                  </a:lnTo>
                  <a:lnTo>
                    <a:pt x="3419" y="4958"/>
                  </a:lnTo>
                  <a:lnTo>
                    <a:pt x="3395" y="5105"/>
                  </a:lnTo>
                  <a:lnTo>
                    <a:pt x="3419" y="5276"/>
                  </a:lnTo>
                  <a:lnTo>
                    <a:pt x="3493" y="5447"/>
                  </a:lnTo>
                  <a:lnTo>
                    <a:pt x="49" y="9574"/>
                  </a:lnTo>
                  <a:lnTo>
                    <a:pt x="0" y="9648"/>
                  </a:lnTo>
                  <a:lnTo>
                    <a:pt x="0" y="9745"/>
                  </a:lnTo>
                  <a:lnTo>
                    <a:pt x="25" y="9843"/>
                  </a:lnTo>
                  <a:lnTo>
                    <a:pt x="98" y="9916"/>
                  </a:lnTo>
                  <a:lnTo>
                    <a:pt x="171" y="9965"/>
                  </a:lnTo>
                  <a:lnTo>
                    <a:pt x="244" y="9965"/>
                  </a:lnTo>
                  <a:lnTo>
                    <a:pt x="342" y="9941"/>
                  </a:lnTo>
                  <a:lnTo>
                    <a:pt x="440" y="9892"/>
                  </a:lnTo>
                  <a:lnTo>
                    <a:pt x="3859" y="5740"/>
                  </a:lnTo>
                  <a:lnTo>
                    <a:pt x="3981" y="5789"/>
                  </a:lnTo>
                  <a:lnTo>
                    <a:pt x="4079" y="5789"/>
                  </a:lnTo>
                  <a:lnTo>
                    <a:pt x="4225" y="5764"/>
                  </a:lnTo>
                  <a:lnTo>
                    <a:pt x="4347" y="5740"/>
                  </a:lnTo>
                  <a:lnTo>
                    <a:pt x="5642" y="7083"/>
                  </a:lnTo>
                  <a:lnTo>
                    <a:pt x="5617" y="7205"/>
                  </a:lnTo>
                  <a:lnTo>
                    <a:pt x="5617" y="7328"/>
                  </a:lnTo>
                  <a:lnTo>
                    <a:pt x="5617" y="7450"/>
                  </a:lnTo>
                  <a:lnTo>
                    <a:pt x="5666" y="7572"/>
                  </a:lnTo>
                  <a:lnTo>
                    <a:pt x="5740" y="7694"/>
                  </a:lnTo>
                  <a:lnTo>
                    <a:pt x="5813" y="7792"/>
                  </a:lnTo>
                  <a:lnTo>
                    <a:pt x="5910" y="7889"/>
                  </a:lnTo>
                  <a:lnTo>
                    <a:pt x="6033" y="7938"/>
                  </a:lnTo>
                  <a:lnTo>
                    <a:pt x="6155" y="7987"/>
                  </a:lnTo>
                  <a:lnTo>
                    <a:pt x="6301" y="8011"/>
                  </a:lnTo>
                  <a:lnTo>
                    <a:pt x="6448" y="7987"/>
                  </a:lnTo>
                  <a:lnTo>
                    <a:pt x="6570" y="7938"/>
                  </a:lnTo>
                  <a:lnTo>
                    <a:pt x="6692" y="7889"/>
                  </a:lnTo>
                  <a:lnTo>
                    <a:pt x="6790" y="7792"/>
                  </a:lnTo>
                  <a:lnTo>
                    <a:pt x="6863" y="7694"/>
                  </a:lnTo>
                  <a:lnTo>
                    <a:pt x="6936" y="7572"/>
                  </a:lnTo>
                  <a:lnTo>
                    <a:pt x="6961" y="7450"/>
                  </a:lnTo>
                  <a:lnTo>
                    <a:pt x="6985" y="7328"/>
                  </a:lnTo>
                  <a:lnTo>
                    <a:pt x="6961" y="7132"/>
                  </a:lnTo>
                  <a:lnTo>
                    <a:pt x="6887" y="6986"/>
                  </a:lnTo>
                  <a:lnTo>
                    <a:pt x="9403" y="3224"/>
                  </a:lnTo>
                  <a:lnTo>
                    <a:pt x="9549" y="3249"/>
                  </a:lnTo>
                  <a:lnTo>
                    <a:pt x="9647" y="3249"/>
                  </a:lnTo>
                  <a:lnTo>
                    <a:pt x="10429" y="4617"/>
                  </a:lnTo>
                  <a:lnTo>
                    <a:pt x="10355" y="4788"/>
                  </a:lnTo>
                  <a:lnTo>
                    <a:pt x="10331" y="4885"/>
                  </a:lnTo>
                  <a:lnTo>
                    <a:pt x="10331" y="4983"/>
                  </a:lnTo>
                  <a:lnTo>
                    <a:pt x="10331" y="5129"/>
                  </a:lnTo>
                  <a:lnTo>
                    <a:pt x="10380" y="5252"/>
                  </a:lnTo>
                  <a:lnTo>
                    <a:pt x="10429" y="5374"/>
                  </a:lnTo>
                  <a:lnTo>
                    <a:pt x="10526" y="5471"/>
                  </a:lnTo>
                  <a:lnTo>
                    <a:pt x="10624" y="5569"/>
                  </a:lnTo>
                  <a:lnTo>
                    <a:pt x="10746" y="5618"/>
                  </a:lnTo>
                  <a:lnTo>
                    <a:pt x="10868" y="5667"/>
                  </a:lnTo>
                  <a:lnTo>
                    <a:pt x="11137" y="5667"/>
                  </a:lnTo>
                  <a:lnTo>
                    <a:pt x="11284" y="5618"/>
                  </a:lnTo>
                  <a:lnTo>
                    <a:pt x="11381" y="5569"/>
                  </a:lnTo>
                  <a:lnTo>
                    <a:pt x="11479" y="5471"/>
                  </a:lnTo>
                  <a:lnTo>
                    <a:pt x="11577" y="5374"/>
                  </a:lnTo>
                  <a:lnTo>
                    <a:pt x="11625" y="5252"/>
                  </a:lnTo>
                  <a:lnTo>
                    <a:pt x="11674" y="5129"/>
                  </a:lnTo>
                  <a:lnTo>
                    <a:pt x="11699" y="4983"/>
                  </a:lnTo>
                  <a:lnTo>
                    <a:pt x="11674" y="4861"/>
                  </a:lnTo>
                  <a:lnTo>
                    <a:pt x="11650" y="4739"/>
                  </a:lnTo>
                  <a:lnTo>
                    <a:pt x="14654" y="1319"/>
                  </a:lnTo>
                  <a:lnTo>
                    <a:pt x="14776" y="1344"/>
                  </a:lnTo>
                  <a:lnTo>
                    <a:pt x="14898" y="1368"/>
                  </a:lnTo>
                  <a:lnTo>
                    <a:pt x="15045" y="1344"/>
                  </a:lnTo>
                  <a:lnTo>
                    <a:pt x="15167" y="1295"/>
                  </a:lnTo>
                  <a:lnTo>
                    <a:pt x="15289" y="1246"/>
                  </a:lnTo>
                  <a:lnTo>
                    <a:pt x="15387" y="1148"/>
                  </a:lnTo>
                  <a:lnTo>
                    <a:pt x="15460" y="1051"/>
                  </a:lnTo>
                  <a:lnTo>
                    <a:pt x="15533" y="953"/>
                  </a:lnTo>
                  <a:lnTo>
                    <a:pt x="15558" y="807"/>
                  </a:lnTo>
                  <a:lnTo>
                    <a:pt x="15582" y="684"/>
                  </a:lnTo>
                  <a:lnTo>
                    <a:pt x="15558" y="538"/>
                  </a:lnTo>
                  <a:lnTo>
                    <a:pt x="15533" y="416"/>
                  </a:lnTo>
                  <a:lnTo>
                    <a:pt x="15460" y="294"/>
                  </a:lnTo>
                  <a:lnTo>
                    <a:pt x="15387" y="196"/>
                  </a:lnTo>
                  <a:lnTo>
                    <a:pt x="15289" y="98"/>
                  </a:lnTo>
                  <a:lnTo>
                    <a:pt x="15167" y="49"/>
                  </a:lnTo>
                  <a:lnTo>
                    <a:pt x="15045" y="1"/>
                  </a:lnTo>
                  <a:close/>
                </a:path>
              </a:pathLst>
            </a:custGeom>
            <a:solidFill>
              <a:srgbClr val="CF192C"/>
            </a:solidFill>
            <a:ln>
              <a:noFill/>
            </a:ln>
          </p:spPr>
          <p:txBody>
            <a:bodyPr spcFirstLastPara="1" wrap="square" lIns="91425" tIns="91425" rIns="91425" bIns="91425" anchor="ctr" anchorCtr="0">
              <a:noAutofit/>
            </a:bodyPr>
            <a:lstStyle/>
            <a:p>
              <a:endParaRPr/>
            </a:p>
          </p:txBody>
        </p:sp>
      </p:grpSp>
      <p:graphicFrame>
        <p:nvGraphicFramePr>
          <p:cNvPr id="8" name="Grafiek 7"/>
          <p:cNvGraphicFramePr/>
          <p:nvPr>
            <p:extLst/>
          </p:nvPr>
        </p:nvGraphicFramePr>
        <p:xfrm>
          <a:off x="-536590" y="1694318"/>
          <a:ext cx="8203734" cy="28346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24328778"/>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F192C"/>
        </a:solidFill>
        <a:effectLst/>
      </p:bgPr>
    </p:bg>
    <p:spTree>
      <p:nvGrpSpPr>
        <p:cNvPr id="1" name="Shape 87"/>
        <p:cNvGrpSpPr/>
        <p:nvPr/>
      </p:nvGrpSpPr>
      <p:grpSpPr>
        <a:xfrm>
          <a:off x="0" y="0"/>
          <a:ext cx="0" cy="0"/>
          <a:chOff x="0" y="0"/>
          <a:chExt cx="0" cy="0"/>
        </a:xfrm>
      </p:grpSpPr>
      <p:sp>
        <p:nvSpPr>
          <p:cNvPr id="88" name="Shape 88"/>
          <p:cNvSpPr txBox="1">
            <a:spLocks noGrp="1"/>
          </p:cNvSpPr>
          <p:nvPr>
            <p:ph type="ctrTitle"/>
          </p:nvPr>
        </p:nvSpPr>
        <p:spPr>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fr-BE" sz="3500" dirty="0" smtClean="0">
                <a:solidFill>
                  <a:schemeClr val="bg1"/>
                </a:solidFill>
              </a:rPr>
              <a:t>Nos défis actuels</a:t>
            </a:r>
            <a:endParaRPr sz="3500" dirty="0">
              <a:solidFill>
                <a:schemeClr val="bg1"/>
              </a:solidFill>
            </a:endParaRPr>
          </a:p>
        </p:txBody>
      </p:sp>
      <p:sp>
        <p:nvSpPr>
          <p:cNvPr id="90" name="Shape 90"/>
          <p:cNvSpPr txBox="1"/>
          <p:nvPr/>
        </p:nvSpPr>
        <p:spPr>
          <a:xfrm>
            <a:off x="7811325" y="0"/>
            <a:ext cx="960900" cy="1390500"/>
          </a:xfrm>
          <a:prstGeom prst="rect">
            <a:avLst/>
          </a:prstGeom>
          <a:noFill/>
          <a:ln>
            <a:noFill/>
          </a:ln>
        </p:spPr>
        <p:txBody>
          <a:bodyPr spcFirstLastPara="1" wrap="square" lIns="91425" tIns="91425" rIns="91425" bIns="91425" anchor="ctr" anchorCtr="0">
            <a:noAutofit/>
          </a:bodyPr>
          <a:lstStyle/>
          <a:p>
            <a:pPr algn="ctr"/>
            <a:endParaRPr sz="9600" dirty="0">
              <a:solidFill>
                <a:srgbClr val="FFFFFF"/>
              </a:solidFill>
              <a:latin typeface="Raleway ExtraBold"/>
              <a:ea typeface="Raleway ExtraBold"/>
              <a:cs typeface="Raleway ExtraBold"/>
              <a:sym typeface="Raleway ExtraBold"/>
            </a:endParaRPr>
          </a:p>
        </p:txBody>
      </p:sp>
    </p:spTree>
    <p:extLst>
      <p:ext uri="{BB962C8B-B14F-4D97-AF65-F5344CB8AC3E}">
        <p14:creationId xmlns:p14="http://schemas.microsoft.com/office/powerpoint/2010/main" val="21261708"/>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22000" y="613555"/>
            <a:ext cx="7520250" cy="1425109"/>
          </a:xfrm>
        </p:spPr>
        <p:txBody>
          <a:bodyPr/>
          <a:lstStyle/>
          <a:p>
            <a:r>
              <a:rPr lang="fr-BE" sz="2000" b="1" dirty="0"/>
              <a:t>1</a:t>
            </a:r>
            <a:r>
              <a:rPr lang="fr-BE" sz="2000" b="1" dirty="0" smtClean="0"/>
              <a:t>. Création d’un centre d’arrivée</a:t>
            </a:r>
            <a:endParaRPr lang="fr-BE" sz="2000" b="1" dirty="0"/>
          </a:p>
        </p:txBody>
      </p:sp>
      <p:sp>
        <p:nvSpPr>
          <p:cNvPr id="3" name="Espace réservé du texte 2"/>
          <p:cNvSpPr>
            <a:spLocks noGrp="1"/>
          </p:cNvSpPr>
          <p:nvPr>
            <p:ph type="body" idx="1"/>
          </p:nvPr>
        </p:nvSpPr>
        <p:spPr>
          <a:xfrm>
            <a:off x="868658" y="1326109"/>
            <a:ext cx="7520251" cy="3027600"/>
          </a:xfrm>
        </p:spPr>
        <p:txBody>
          <a:bodyPr/>
          <a:lstStyle/>
          <a:p>
            <a:pPr>
              <a:buFont typeface="Courier New" panose="02070309020205020404" pitchFamily="49" charset="0"/>
              <a:buChar char="o"/>
            </a:pPr>
            <a:r>
              <a:rPr lang="fr-BE" dirty="0" smtClean="0"/>
              <a:t>Démarrage: </a:t>
            </a:r>
            <a:r>
              <a:rPr lang="fr-BE" b="1" dirty="0" smtClean="0">
                <a:solidFill>
                  <a:schemeClr val="accent1"/>
                </a:solidFill>
              </a:rPr>
              <a:t>3 décembre 2018</a:t>
            </a:r>
          </a:p>
          <a:p>
            <a:pPr>
              <a:buFont typeface="Courier New" panose="02070309020205020404" pitchFamily="49" charset="0"/>
              <a:buChar char="o"/>
            </a:pPr>
            <a:endParaRPr lang="fr-BE" dirty="0" smtClean="0"/>
          </a:p>
          <a:p>
            <a:pPr>
              <a:buFont typeface="Courier New" panose="02070309020205020404" pitchFamily="49" charset="0"/>
              <a:buChar char="o"/>
            </a:pPr>
            <a:r>
              <a:rPr lang="fr-BE" dirty="0" smtClean="0"/>
              <a:t>Objectifs:</a:t>
            </a:r>
          </a:p>
          <a:p>
            <a:pPr marL="0" indent="0">
              <a:buNone/>
            </a:pPr>
            <a:endParaRPr lang="fr-BE" dirty="0" smtClean="0"/>
          </a:p>
          <a:p>
            <a:pPr lvl="1">
              <a:buClr>
                <a:schemeClr val="accent1"/>
              </a:buClr>
              <a:buFont typeface="Arial" panose="020B0604020202020204" pitchFamily="34" charset="0"/>
              <a:buChar char="•"/>
            </a:pPr>
            <a:r>
              <a:rPr lang="fr-BE" dirty="0" smtClean="0">
                <a:solidFill>
                  <a:schemeClr val="tx1"/>
                </a:solidFill>
              </a:rPr>
              <a:t>Tous les </a:t>
            </a:r>
            <a:r>
              <a:rPr lang="fr-BE" b="1" dirty="0" smtClean="0">
                <a:solidFill>
                  <a:schemeClr val="accent1"/>
                </a:solidFill>
              </a:rPr>
              <a:t>opérateurs regroupés </a:t>
            </a:r>
            <a:r>
              <a:rPr lang="fr-BE" dirty="0" smtClean="0">
                <a:solidFill>
                  <a:schemeClr val="tx1"/>
                </a:solidFill>
              </a:rPr>
              <a:t>sur un site</a:t>
            </a:r>
          </a:p>
          <a:p>
            <a:pPr lvl="1">
              <a:buClr>
                <a:schemeClr val="accent1"/>
              </a:buClr>
              <a:buFont typeface="Arial" panose="020B0604020202020204" pitchFamily="34" charset="0"/>
              <a:buChar char="•"/>
            </a:pPr>
            <a:r>
              <a:rPr lang="fr-BE" b="1" dirty="0" smtClean="0">
                <a:solidFill>
                  <a:schemeClr val="accent1"/>
                </a:solidFill>
              </a:rPr>
              <a:t>Accueil complet </a:t>
            </a:r>
            <a:r>
              <a:rPr lang="fr-BE" dirty="0" smtClean="0"/>
              <a:t>dès l’arrivée</a:t>
            </a:r>
          </a:p>
          <a:p>
            <a:pPr lvl="1">
              <a:buClr>
                <a:schemeClr val="accent1"/>
              </a:buClr>
              <a:buFont typeface="Arial" panose="020B0604020202020204" pitchFamily="34" charset="0"/>
              <a:buChar char="•"/>
            </a:pPr>
            <a:r>
              <a:rPr lang="fr-BE" b="1" dirty="0" smtClean="0">
                <a:solidFill>
                  <a:schemeClr val="accent1"/>
                </a:solidFill>
              </a:rPr>
              <a:t>Trajet d’arrivée uniforme </a:t>
            </a:r>
            <a:r>
              <a:rPr lang="fr-BE" dirty="0" smtClean="0"/>
              <a:t>pour tout le monde  </a:t>
            </a:r>
          </a:p>
          <a:p>
            <a:pPr lvl="1">
              <a:buClr>
                <a:schemeClr val="accent1"/>
              </a:buClr>
              <a:buFont typeface="Arial" panose="020B0604020202020204" pitchFamily="34" charset="0"/>
              <a:buChar char="•"/>
            </a:pPr>
            <a:r>
              <a:rPr lang="fr-BE" b="1" dirty="0" smtClean="0">
                <a:solidFill>
                  <a:schemeClr val="accent1"/>
                </a:solidFill>
              </a:rPr>
              <a:t>Identification des besoins</a:t>
            </a:r>
            <a:r>
              <a:rPr lang="fr-BE" b="1" dirty="0">
                <a:solidFill>
                  <a:schemeClr val="accent1"/>
                </a:solidFill>
              </a:rPr>
              <a:t> </a:t>
            </a:r>
            <a:r>
              <a:rPr lang="fr-BE" b="1" dirty="0" smtClean="0">
                <a:solidFill>
                  <a:schemeClr val="accent1"/>
                </a:solidFill>
              </a:rPr>
              <a:t>(</a:t>
            </a:r>
            <a:r>
              <a:rPr lang="fr-BE" b="1" dirty="0" err="1" smtClean="0">
                <a:solidFill>
                  <a:schemeClr val="accent1"/>
                </a:solidFill>
              </a:rPr>
              <a:t>psycho-médico-sociaux</a:t>
            </a:r>
            <a:r>
              <a:rPr lang="fr-BE" b="1" dirty="0" smtClean="0">
                <a:solidFill>
                  <a:schemeClr val="accent1"/>
                </a:solidFill>
              </a:rPr>
              <a:t>) </a:t>
            </a:r>
            <a:r>
              <a:rPr lang="fr-BE" dirty="0" smtClean="0"/>
              <a:t>permettant une désignation vers une place adaptée et un meilleur suivi en 2è phase</a:t>
            </a:r>
          </a:p>
          <a:p>
            <a:pPr lvl="1">
              <a:buClr>
                <a:schemeClr val="accent1"/>
              </a:buClr>
              <a:buFont typeface="Arial" panose="020B0604020202020204" pitchFamily="34" charset="0"/>
              <a:buChar char="•"/>
            </a:pPr>
            <a:endParaRPr lang="fr-BE" dirty="0" smtClean="0"/>
          </a:p>
        </p:txBody>
      </p:sp>
      <p:pic>
        <p:nvPicPr>
          <p:cNvPr id="10" name="Image 9"/>
          <p:cNvPicPr>
            <a:picLocks noChangeAspect="1"/>
          </p:cNvPicPr>
          <p:nvPr/>
        </p:nvPicPr>
        <p:blipFill>
          <a:blip r:embed="rId2"/>
          <a:stretch>
            <a:fillRect/>
          </a:stretch>
        </p:blipFill>
        <p:spPr>
          <a:xfrm>
            <a:off x="8026165" y="241667"/>
            <a:ext cx="725487" cy="743776"/>
          </a:xfrm>
          <a:prstGeom prst="rect">
            <a:avLst/>
          </a:prstGeom>
        </p:spPr>
      </p:pic>
    </p:spTree>
    <p:extLst>
      <p:ext uri="{BB962C8B-B14F-4D97-AF65-F5344CB8AC3E}">
        <p14:creationId xmlns:p14="http://schemas.microsoft.com/office/powerpoint/2010/main" val="4215696959"/>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22000" y="613555"/>
            <a:ext cx="7520250" cy="1425109"/>
          </a:xfrm>
        </p:spPr>
        <p:txBody>
          <a:bodyPr/>
          <a:lstStyle/>
          <a:p>
            <a:r>
              <a:rPr lang="fr-BE" sz="2000" b="1" dirty="0"/>
              <a:t>2</a:t>
            </a:r>
            <a:r>
              <a:rPr lang="fr-BE" sz="2000" b="1" dirty="0" smtClean="0"/>
              <a:t>. L’accompagnement des MENA – trajet d’accueil </a:t>
            </a:r>
            <a:endParaRPr lang="fr-BE" sz="2000" b="1" dirty="0"/>
          </a:p>
        </p:txBody>
      </p:sp>
      <p:pic>
        <p:nvPicPr>
          <p:cNvPr id="11" name="Image 10"/>
          <p:cNvPicPr>
            <a:picLocks noChangeAspect="1"/>
          </p:cNvPicPr>
          <p:nvPr/>
        </p:nvPicPr>
        <p:blipFill>
          <a:blip r:embed="rId2"/>
          <a:stretch>
            <a:fillRect/>
          </a:stretch>
        </p:blipFill>
        <p:spPr>
          <a:xfrm>
            <a:off x="8139811" y="289434"/>
            <a:ext cx="725487" cy="743776"/>
          </a:xfrm>
          <a:prstGeom prst="rect">
            <a:avLst/>
          </a:prstGeom>
        </p:spPr>
      </p:pic>
      <p:sp>
        <p:nvSpPr>
          <p:cNvPr id="6" name="Espace réservé du texte 2"/>
          <p:cNvSpPr txBox="1">
            <a:spLocks/>
          </p:cNvSpPr>
          <p:nvPr/>
        </p:nvSpPr>
        <p:spPr>
          <a:xfrm>
            <a:off x="3686764" y="3216987"/>
            <a:ext cx="2273695" cy="2051591"/>
          </a:xfrm>
          <a:prstGeom prst="rect">
            <a:avLst/>
          </a:prstGeom>
          <a:noFill/>
          <a:ln>
            <a:noFill/>
          </a:ln>
        </p:spPr>
        <p:txBody>
          <a:bodyPr spcFirstLastPara="1" wrap="square" lIns="0" tIns="0" rIns="0" bIns="0" anchor="t" anchorCtr="0"/>
          <a:lstStyle>
            <a:defPPr marR="0" lvl="0" algn="l" rtl="0">
              <a:lnSpc>
                <a:spcPct val="100000"/>
              </a:lnSpc>
              <a:spcBef>
                <a:spcPts val="0"/>
              </a:spcBef>
              <a:spcAft>
                <a:spcPts val="0"/>
              </a:spcAft>
            </a:defPPr>
            <a:lvl1pPr marL="179996" marR="0" lvl="0" indent="-179996" algn="l" rtl="0">
              <a:lnSpc>
                <a:spcPct val="100000"/>
              </a:lnSpc>
              <a:spcBef>
                <a:spcPts val="0"/>
              </a:spcBef>
              <a:spcAft>
                <a:spcPts val="0"/>
              </a:spcAft>
              <a:buClr>
                <a:srgbClr val="CF192C"/>
              </a:buClr>
              <a:buSzPct val="80000"/>
              <a:buFont typeface="Raleway Light"/>
              <a:buChar char="●"/>
              <a:defRPr sz="1800" b="0" i="0" u="none" strike="noStrike" cap="none">
                <a:solidFill>
                  <a:srgbClr val="666666"/>
                </a:solidFill>
                <a:latin typeface="Raleway Light"/>
                <a:ea typeface="Raleway Light"/>
                <a:cs typeface="Raleway Light"/>
                <a:sym typeface="Raleway Light"/>
              </a:defRPr>
            </a:lvl1pPr>
            <a:lvl2pPr marL="914378" marR="0" lvl="1" indent="-342892" algn="l" rtl="0">
              <a:lnSpc>
                <a:spcPct val="100000"/>
              </a:lnSpc>
              <a:spcBef>
                <a:spcPts val="0"/>
              </a:spcBef>
              <a:spcAft>
                <a:spcPts val="0"/>
              </a:spcAft>
              <a:buClr>
                <a:srgbClr val="FFB600"/>
              </a:buClr>
              <a:buSzPts val="1800"/>
              <a:buFont typeface="Raleway Light"/>
              <a:buChar char="○"/>
              <a:defRPr sz="1800" b="0" i="0" u="none" strike="noStrike" cap="none">
                <a:solidFill>
                  <a:srgbClr val="666666"/>
                </a:solidFill>
                <a:latin typeface="Raleway Light"/>
                <a:ea typeface="Raleway Light"/>
                <a:cs typeface="Raleway Light"/>
                <a:sym typeface="Raleway Light"/>
              </a:defRPr>
            </a:lvl2pPr>
            <a:lvl3pPr marL="1371566" marR="0" lvl="2" indent="-342892" algn="l" rtl="0">
              <a:lnSpc>
                <a:spcPct val="100000"/>
              </a:lnSpc>
              <a:spcBef>
                <a:spcPts val="0"/>
              </a:spcBef>
              <a:spcAft>
                <a:spcPts val="0"/>
              </a:spcAft>
              <a:buClr>
                <a:srgbClr val="FFB600"/>
              </a:buClr>
              <a:buSzPts val="1800"/>
              <a:buFont typeface="Raleway Light"/>
              <a:buChar char="■"/>
              <a:defRPr sz="1800" b="0" i="0" u="none" strike="noStrike" cap="none">
                <a:solidFill>
                  <a:srgbClr val="666666"/>
                </a:solidFill>
                <a:latin typeface="Raleway Light"/>
                <a:ea typeface="Raleway Light"/>
                <a:cs typeface="Raleway Light"/>
                <a:sym typeface="Raleway Light"/>
              </a:defRPr>
            </a:lvl3pPr>
            <a:lvl4pPr marL="1828754" marR="0" lvl="3" indent="-342892" algn="l" rtl="0">
              <a:lnSpc>
                <a:spcPct val="100000"/>
              </a:lnSpc>
              <a:spcBef>
                <a:spcPts val="0"/>
              </a:spcBef>
              <a:spcAft>
                <a:spcPts val="0"/>
              </a:spcAft>
              <a:buClr>
                <a:srgbClr val="666666"/>
              </a:buClr>
              <a:buSzPts val="1800"/>
              <a:buFont typeface="Raleway Light"/>
              <a:buChar char="●"/>
              <a:defRPr sz="1800" b="0" i="0" u="none" strike="noStrike" cap="none">
                <a:solidFill>
                  <a:srgbClr val="666666"/>
                </a:solidFill>
                <a:latin typeface="Raleway Light"/>
                <a:ea typeface="Raleway Light"/>
                <a:cs typeface="Raleway Light"/>
                <a:sym typeface="Raleway Light"/>
              </a:defRPr>
            </a:lvl4pPr>
            <a:lvl5pPr marL="2285943" marR="0" lvl="4" indent="-342892" algn="l" rtl="0">
              <a:lnSpc>
                <a:spcPct val="100000"/>
              </a:lnSpc>
              <a:spcBef>
                <a:spcPts val="0"/>
              </a:spcBef>
              <a:spcAft>
                <a:spcPts val="0"/>
              </a:spcAft>
              <a:buClr>
                <a:srgbClr val="666666"/>
              </a:buClr>
              <a:buSzPts val="1800"/>
              <a:buFont typeface="Raleway Light"/>
              <a:buChar char="○"/>
              <a:defRPr sz="1800" b="0" i="0" u="none" strike="noStrike" cap="none">
                <a:solidFill>
                  <a:srgbClr val="666666"/>
                </a:solidFill>
                <a:latin typeface="Raleway Light"/>
                <a:ea typeface="Raleway Light"/>
                <a:cs typeface="Raleway Light"/>
                <a:sym typeface="Raleway Light"/>
              </a:defRPr>
            </a:lvl5pPr>
            <a:lvl6pPr marL="2743132" marR="0" lvl="5" indent="-342892" algn="l" rtl="0">
              <a:lnSpc>
                <a:spcPct val="100000"/>
              </a:lnSpc>
              <a:spcBef>
                <a:spcPts val="0"/>
              </a:spcBef>
              <a:spcAft>
                <a:spcPts val="0"/>
              </a:spcAft>
              <a:buClr>
                <a:srgbClr val="666666"/>
              </a:buClr>
              <a:buSzPts val="1800"/>
              <a:buFont typeface="Raleway Light"/>
              <a:buChar char="■"/>
              <a:defRPr sz="1800" b="0" i="0" u="none" strike="noStrike" cap="none">
                <a:solidFill>
                  <a:srgbClr val="666666"/>
                </a:solidFill>
                <a:latin typeface="Raleway Light"/>
                <a:ea typeface="Raleway Light"/>
                <a:cs typeface="Raleway Light"/>
                <a:sym typeface="Raleway Light"/>
              </a:defRPr>
            </a:lvl6pPr>
            <a:lvl7pPr marL="3200320" marR="0" lvl="6" indent="-342892" algn="l" rtl="0">
              <a:lnSpc>
                <a:spcPct val="100000"/>
              </a:lnSpc>
              <a:spcBef>
                <a:spcPts val="0"/>
              </a:spcBef>
              <a:spcAft>
                <a:spcPts val="0"/>
              </a:spcAft>
              <a:buClr>
                <a:srgbClr val="666666"/>
              </a:buClr>
              <a:buSzPts val="1800"/>
              <a:buFont typeface="Raleway Light"/>
              <a:buChar char="●"/>
              <a:defRPr sz="1800" b="0" i="0" u="none" strike="noStrike" cap="none">
                <a:solidFill>
                  <a:srgbClr val="666666"/>
                </a:solidFill>
                <a:latin typeface="Raleway Light"/>
                <a:ea typeface="Raleway Light"/>
                <a:cs typeface="Raleway Light"/>
                <a:sym typeface="Raleway Light"/>
              </a:defRPr>
            </a:lvl7pPr>
            <a:lvl8pPr marL="3657509" marR="0" lvl="7" indent="-342892" algn="l" rtl="0">
              <a:lnSpc>
                <a:spcPct val="100000"/>
              </a:lnSpc>
              <a:spcBef>
                <a:spcPts val="0"/>
              </a:spcBef>
              <a:spcAft>
                <a:spcPts val="0"/>
              </a:spcAft>
              <a:buClr>
                <a:srgbClr val="666666"/>
              </a:buClr>
              <a:buSzPts val="1800"/>
              <a:buFont typeface="Raleway Light"/>
              <a:buChar char="○"/>
              <a:defRPr sz="1800" b="0" i="0" u="none" strike="noStrike" cap="none">
                <a:solidFill>
                  <a:srgbClr val="666666"/>
                </a:solidFill>
                <a:latin typeface="Raleway Light"/>
                <a:ea typeface="Raleway Light"/>
                <a:cs typeface="Raleway Light"/>
                <a:sym typeface="Raleway Light"/>
              </a:defRPr>
            </a:lvl8pPr>
            <a:lvl9pPr marL="4114697" marR="0" lvl="8" indent="-342892" algn="l" rtl="0">
              <a:lnSpc>
                <a:spcPct val="100000"/>
              </a:lnSpc>
              <a:spcBef>
                <a:spcPts val="0"/>
              </a:spcBef>
              <a:spcAft>
                <a:spcPts val="0"/>
              </a:spcAft>
              <a:buClr>
                <a:srgbClr val="666666"/>
              </a:buClr>
              <a:buSzPts val="1800"/>
              <a:buFont typeface="Raleway Light"/>
              <a:buChar char="■"/>
              <a:defRPr sz="1800" b="0" i="0" u="none" strike="noStrike" cap="none">
                <a:solidFill>
                  <a:srgbClr val="666666"/>
                </a:solidFill>
                <a:latin typeface="Raleway Light"/>
                <a:ea typeface="Raleway Light"/>
                <a:cs typeface="Raleway Light"/>
                <a:sym typeface="Raleway Light"/>
              </a:defRPr>
            </a:lvl9pPr>
          </a:lstStyle>
          <a:p>
            <a:pPr>
              <a:buFont typeface="Courier New" panose="02070309020205020404" pitchFamily="49" charset="0"/>
              <a:buChar char="o"/>
            </a:pPr>
            <a:r>
              <a:rPr lang="fr-BE" sz="1100" b="1" dirty="0" smtClean="0">
                <a:solidFill>
                  <a:srgbClr val="7F7F7F">
                    <a:lumMod val="50000"/>
                  </a:srgbClr>
                </a:solidFill>
              </a:rPr>
              <a:t>Augmentation des jeunes présentant profils vulnérables </a:t>
            </a:r>
          </a:p>
          <a:p>
            <a:pPr>
              <a:buFont typeface="Courier New" panose="02070309020205020404" pitchFamily="49" charset="0"/>
              <a:buChar char="o"/>
            </a:pPr>
            <a:r>
              <a:rPr lang="fr-BE" sz="1100" b="1" dirty="0" smtClean="0">
                <a:solidFill>
                  <a:srgbClr val="7F7F7F">
                    <a:lumMod val="50000"/>
                  </a:srgbClr>
                </a:solidFill>
              </a:rPr>
              <a:t>Augmentation des transferts dans contexte de longue durée de séjour </a:t>
            </a:r>
          </a:p>
          <a:p>
            <a:pPr>
              <a:buFont typeface="Courier New" panose="02070309020205020404" pitchFamily="49" charset="0"/>
              <a:buChar char="o"/>
            </a:pPr>
            <a:r>
              <a:rPr lang="fr-BE" sz="1100" b="1" dirty="0" smtClean="0">
                <a:solidFill>
                  <a:srgbClr val="7F7F7F">
                    <a:lumMod val="50000"/>
                  </a:srgbClr>
                </a:solidFill>
              </a:rPr>
              <a:t>Décrochage scolaire important</a:t>
            </a:r>
          </a:p>
          <a:p>
            <a:pPr>
              <a:buFont typeface="Courier New" panose="02070309020205020404" pitchFamily="49" charset="0"/>
              <a:buChar char="o"/>
            </a:pPr>
            <a:r>
              <a:rPr lang="fr-BE" sz="1100" b="1" dirty="0" smtClean="0">
                <a:solidFill>
                  <a:srgbClr val="7F7F7F">
                    <a:lumMod val="50000"/>
                  </a:srgbClr>
                </a:solidFill>
              </a:rPr>
              <a:t>Défi: approche pédagogique innovante et inclusive </a:t>
            </a:r>
            <a:endParaRPr lang="fr-BE" sz="1100" dirty="0"/>
          </a:p>
        </p:txBody>
      </p:sp>
      <p:sp>
        <p:nvSpPr>
          <p:cNvPr id="7" name="Espace réservé du texte 2"/>
          <p:cNvSpPr txBox="1">
            <a:spLocks/>
          </p:cNvSpPr>
          <p:nvPr/>
        </p:nvSpPr>
        <p:spPr>
          <a:xfrm>
            <a:off x="3719345" y="1500208"/>
            <a:ext cx="2332200" cy="2051591"/>
          </a:xfrm>
          <a:prstGeom prst="rect">
            <a:avLst/>
          </a:prstGeom>
          <a:noFill/>
          <a:ln>
            <a:noFill/>
          </a:ln>
        </p:spPr>
        <p:txBody>
          <a:bodyPr spcFirstLastPara="1" wrap="square" lIns="0" tIns="0" rIns="0" bIns="0" anchor="t" anchorCtr="0"/>
          <a:lstStyle>
            <a:defPPr marR="0" lvl="0" algn="l" rtl="0">
              <a:lnSpc>
                <a:spcPct val="100000"/>
              </a:lnSpc>
              <a:spcBef>
                <a:spcPts val="0"/>
              </a:spcBef>
              <a:spcAft>
                <a:spcPts val="0"/>
              </a:spcAft>
            </a:defPPr>
            <a:lvl1pPr marL="179996" marR="0" lvl="0" indent="-179996" algn="l" rtl="0">
              <a:lnSpc>
                <a:spcPct val="100000"/>
              </a:lnSpc>
              <a:spcBef>
                <a:spcPts val="0"/>
              </a:spcBef>
              <a:spcAft>
                <a:spcPts val="0"/>
              </a:spcAft>
              <a:buClr>
                <a:srgbClr val="CF192C"/>
              </a:buClr>
              <a:buSzPct val="80000"/>
              <a:buFont typeface="Raleway Light"/>
              <a:buChar char="●"/>
              <a:defRPr sz="1800" b="0" i="0" u="none" strike="noStrike" cap="none">
                <a:solidFill>
                  <a:srgbClr val="666666"/>
                </a:solidFill>
                <a:latin typeface="Raleway Light"/>
                <a:ea typeface="Raleway Light"/>
                <a:cs typeface="Raleway Light"/>
                <a:sym typeface="Raleway Light"/>
              </a:defRPr>
            </a:lvl1pPr>
            <a:lvl2pPr marL="914378" marR="0" lvl="1" indent="-342892" algn="l" rtl="0">
              <a:lnSpc>
                <a:spcPct val="100000"/>
              </a:lnSpc>
              <a:spcBef>
                <a:spcPts val="0"/>
              </a:spcBef>
              <a:spcAft>
                <a:spcPts val="0"/>
              </a:spcAft>
              <a:buClr>
                <a:srgbClr val="FFB600"/>
              </a:buClr>
              <a:buSzPts val="1800"/>
              <a:buFont typeface="Raleway Light"/>
              <a:buChar char="○"/>
              <a:defRPr sz="1800" b="0" i="0" u="none" strike="noStrike" cap="none">
                <a:solidFill>
                  <a:srgbClr val="666666"/>
                </a:solidFill>
                <a:latin typeface="Raleway Light"/>
                <a:ea typeface="Raleway Light"/>
                <a:cs typeface="Raleway Light"/>
                <a:sym typeface="Raleway Light"/>
              </a:defRPr>
            </a:lvl2pPr>
            <a:lvl3pPr marL="1371566" marR="0" lvl="2" indent="-342892" algn="l" rtl="0">
              <a:lnSpc>
                <a:spcPct val="100000"/>
              </a:lnSpc>
              <a:spcBef>
                <a:spcPts val="0"/>
              </a:spcBef>
              <a:spcAft>
                <a:spcPts val="0"/>
              </a:spcAft>
              <a:buClr>
                <a:srgbClr val="FFB600"/>
              </a:buClr>
              <a:buSzPts val="1800"/>
              <a:buFont typeface="Raleway Light"/>
              <a:buChar char="■"/>
              <a:defRPr sz="1800" b="0" i="0" u="none" strike="noStrike" cap="none">
                <a:solidFill>
                  <a:srgbClr val="666666"/>
                </a:solidFill>
                <a:latin typeface="Raleway Light"/>
                <a:ea typeface="Raleway Light"/>
                <a:cs typeface="Raleway Light"/>
                <a:sym typeface="Raleway Light"/>
              </a:defRPr>
            </a:lvl3pPr>
            <a:lvl4pPr marL="1828754" marR="0" lvl="3" indent="-342892" algn="l" rtl="0">
              <a:lnSpc>
                <a:spcPct val="100000"/>
              </a:lnSpc>
              <a:spcBef>
                <a:spcPts val="0"/>
              </a:spcBef>
              <a:spcAft>
                <a:spcPts val="0"/>
              </a:spcAft>
              <a:buClr>
                <a:srgbClr val="666666"/>
              </a:buClr>
              <a:buSzPts val="1800"/>
              <a:buFont typeface="Raleway Light"/>
              <a:buChar char="●"/>
              <a:defRPr sz="1800" b="0" i="0" u="none" strike="noStrike" cap="none">
                <a:solidFill>
                  <a:srgbClr val="666666"/>
                </a:solidFill>
                <a:latin typeface="Raleway Light"/>
                <a:ea typeface="Raleway Light"/>
                <a:cs typeface="Raleway Light"/>
                <a:sym typeface="Raleway Light"/>
              </a:defRPr>
            </a:lvl4pPr>
            <a:lvl5pPr marL="2285943" marR="0" lvl="4" indent="-342892" algn="l" rtl="0">
              <a:lnSpc>
                <a:spcPct val="100000"/>
              </a:lnSpc>
              <a:spcBef>
                <a:spcPts val="0"/>
              </a:spcBef>
              <a:spcAft>
                <a:spcPts val="0"/>
              </a:spcAft>
              <a:buClr>
                <a:srgbClr val="666666"/>
              </a:buClr>
              <a:buSzPts val="1800"/>
              <a:buFont typeface="Raleway Light"/>
              <a:buChar char="○"/>
              <a:defRPr sz="1800" b="0" i="0" u="none" strike="noStrike" cap="none">
                <a:solidFill>
                  <a:srgbClr val="666666"/>
                </a:solidFill>
                <a:latin typeface="Raleway Light"/>
                <a:ea typeface="Raleway Light"/>
                <a:cs typeface="Raleway Light"/>
                <a:sym typeface="Raleway Light"/>
              </a:defRPr>
            </a:lvl5pPr>
            <a:lvl6pPr marL="2743132" marR="0" lvl="5" indent="-342892" algn="l" rtl="0">
              <a:lnSpc>
                <a:spcPct val="100000"/>
              </a:lnSpc>
              <a:spcBef>
                <a:spcPts val="0"/>
              </a:spcBef>
              <a:spcAft>
                <a:spcPts val="0"/>
              </a:spcAft>
              <a:buClr>
                <a:srgbClr val="666666"/>
              </a:buClr>
              <a:buSzPts val="1800"/>
              <a:buFont typeface="Raleway Light"/>
              <a:buChar char="■"/>
              <a:defRPr sz="1800" b="0" i="0" u="none" strike="noStrike" cap="none">
                <a:solidFill>
                  <a:srgbClr val="666666"/>
                </a:solidFill>
                <a:latin typeface="Raleway Light"/>
                <a:ea typeface="Raleway Light"/>
                <a:cs typeface="Raleway Light"/>
                <a:sym typeface="Raleway Light"/>
              </a:defRPr>
            </a:lvl6pPr>
            <a:lvl7pPr marL="3200320" marR="0" lvl="6" indent="-342892" algn="l" rtl="0">
              <a:lnSpc>
                <a:spcPct val="100000"/>
              </a:lnSpc>
              <a:spcBef>
                <a:spcPts val="0"/>
              </a:spcBef>
              <a:spcAft>
                <a:spcPts val="0"/>
              </a:spcAft>
              <a:buClr>
                <a:srgbClr val="666666"/>
              </a:buClr>
              <a:buSzPts val="1800"/>
              <a:buFont typeface="Raleway Light"/>
              <a:buChar char="●"/>
              <a:defRPr sz="1800" b="0" i="0" u="none" strike="noStrike" cap="none">
                <a:solidFill>
                  <a:srgbClr val="666666"/>
                </a:solidFill>
                <a:latin typeface="Raleway Light"/>
                <a:ea typeface="Raleway Light"/>
                <a:cs typeface="Raleway Light"/>
                <a:sym typeface="Raleway Light"/>
              </a:defRPr>
            </a:lvl7pPr>
            <a:lvl8pPr marL="3657509" marR="0" lvl="7" indent="-342892" algn="l" rtl="0">
              <a:lnSpc>
                <a:spcPct val="100000"/>
              </a:lnSpc>
              <a:spcBef>
                <a:spcPts val="0"/>
              </a:spcBef>
              <a:spcAft>
                <a:spcPts val="0"/>
              </a:spcAft>
              <a:buClr>
                <a:srgbClr val="666666"/>
              </a:buClr>
              <a:buSzPts val="1800"/>
              <a:buFont typeface="Raleway Light"/>
              <a:buChar char="○"/>
              <a:defRPr sz="1800" b="0" i="0" u="none" strike="noStrike" cap="none">
                <a:solidFill>
                  <a:srgbClr val="666666"/>
                </a:solidFill>
                <a:latin typeface="Raleway Light"/>
                <a:ea typeface="Raleway Light"/>
                <a:cs typeface="Raleway Light"/>
                <a:sym typeface="Raleway Light"/>
              </a:defRPr>
            </a:lvl8pPr>
            <a:lvl9pPr marL="4114697" marR="0" lvl="8" indent="-342892" algn="l" rtl="0">
              <a:lnSpc>
                <a:spcPct val="100000"/>
              </a:lnSpc>
              <a:spcBef>
                <a:spcPts val="0"/>
              </a:spcBef>
              <a:spcAft>
                <a:spcPts val="0"/>
              </a:spcAft>
              <a:buClr>
                <a:srgbClr val="666666"/>
              </a:buClr>
              <a:buSzPts val="1800"/>
              <a:buFont typeface="Raleway Light"/>
              <a:buChar char="■"/>
              <a:defRPr sz="1800" b="0" i="0" u="none" strike="noStrike" cap="none">
                <a:solidFill>
                  <a:srgbClr val="666666"/>
                </a:solidFill>
                <a:latin typeface="Raleway Light"/>
                <a:ea typeface="Raleway Light"/>
                <a:cs typeface="Raleway Light"/>
                <a:sym typeface="Raleway Light"/>
              </a:defRPr>
            </a:lvl9pPr>
          </a:lstStyle>
          <a:p>
            <a:pPr marL="0" indent="0">
              <a:buFont typeface="Raleway Light"/>
              <a:buNone/>
            </a:pPr>
            <a:r>
              <a:rPr lang="fr-BE" sz="1600" b="1" dirty="0" smtClean="0">
                <a:solidFill>
                  <a:srgbClr val="7F7F7F">
                    <a:lumMod val="50000"/>
                  </a:srgbClr>
                </a:solidFill>
              </a:rPr>
              <a:t>Stabilisation </a:t>
            </a:r>
          </a:p>
          <a:p>
            <a:pPr marL="0" indent="0">
              <a:buFont typeface="Raleway Light"/>
              <a:buNone/>
            </a:pPr>
            <a:r>
              <a:rPr lang="fr-BE" sz="1100" b="1" dirty="0" smtClean="0">
                <a:solidFill>
                  <a:srgbClr val="7F7F7F">
                    <a:lumMod val="50000"/>
                  </a:srgbClr>
                </a:solidFill>
              </a:rPr>
              <a:t>2</a:t>
            </a:r>
            <a:r>
              <a:rPr lang="fr-BE" sz="1100" b="1" baseline="30000" dirty="0" smtClean="0">
                <a:solidFill>
                  <a:srgbClr val="7F7F7F">
                    <a:lumMod val="50000"/>
                  </a:srgbClr>
                </a:solidFill>
              </a:rPr>
              <a:t>ème</a:t>
            </a:r>
            <a:r>
              <a:rPr lang="fr-BE" sz="1100" b="1" dirty="0" smtClean="0">
                <a:solidFill>
                  <a:srgbClr val="7F7F7F">
                    <a:lumMod val="50000"/>
                  </a:srgbClr>
                </a:solidFill>
              </a:rPr>
              <a:t> phase: Centre collectif</a:t>
            </a:r>
          </a:p>
          <a:p>
            <a:pPr marL="0" indent="0">
              <a:buFont typeface="Raleway Light"/>
              <a:buNone/>
            </a:pPr>
            <a:endParaRPr lang="fr-BE" sz="1100" dirty="0" smtClean="0">
              <a:solidFill>
                <a:srgbClr val="B7B7B7">
                  <a:lumMod val="75000"/>
                </a:srgbClr>
              </a:solidFill>
            </a:endParaRPr>
          </a:p>
          <a:p>
            <a:pPr marL="0" indent="0">
              <a:buFont typeface="Raleway Light"/>
              <a:buNone/>
            </a:pPr>
            <a:r>
              <a:rPr lang="fr-BE" sz="1100" dirty="0" smtClean="0">
                <a:solidFill>
                  <a:srgbClr val="B7B7B7">
                    <a:lumMod val="75000"/>
                  </a:srgbClr>
                </a:solidFill>
              </a:rPr>
              <a:t>Stabilisation, scolarisation et autonomisation durant le temps de la procédure </a:t>
            </a:r>
            <a:endParaRPr lang="fr-BE" dirty="0"/>
          </a:p>
        </p:txBody>
      </p:sp>
      <p:sp>
        <p:nvSpPr>
          <p:cNvPr id="8" name="Espace réservé du texte 2"/>
          <p:cNvSpPr txBox="1">
            <a:spLocks/>
          </p:cNvSpPr>
          <p:nvPr/>
        </p:nvSpPr>
        <p:spPr>
          <a:xfrm>
            <a:off x="6393023" y="1434280"/>
            <a:ext cx="2332200" cy="2051591"/>
          </a:xfrm>
          <a:prstGeom prst="rect">
            <a:avLst/>
          </a:prstGeom>
          <a:noFill/>
          <a:ln>
            <a:noFill/>
          </a:ln>
        </p:spPr>
        <p:txBody>
          <a:bodyPr spcFirstLastPara="1" wrap="square" lIns="0" tIns="0" rIns="0" bIns="0" anchor="t" anchorCtr="0"/>
          <a:lstStyle>
            <a:defPPr marR="0" lvl="0" algn="l" rtl="0">
              <a:lnSpc>
                <a:spcPct val="100000"/>
              </a:lnSpc>
              <a:spcBef>
                <a:spcPts val="0"/>
              </a:spcBef>
              <a:spcAft>
                <a:spcPts val="0"/>
              </a:spcAft>
            </a:defPPr>
            <a:lvl1pPr marL="179996" marR="0" lvl="0" indent="-179996" algn="l" rtl="0">
              <a:lnSpc>
                <a:spcPct val="100000"/>
              </a:lnSpc>
              <a:spcBef>
                <a:spcPts val="0"/>
              </a:spcBef>
              <a:spcAft>
                <a:spcPts val="0"/>
              </a:spcAft>
              <a:buClr>
                <a:srgbClr val="CF192C"/>
              </a:buClr>
              <a:buSzPct val="80000"/>
              <a:buFont typeface="Raleway Light"/>
              <a:buChar char="●"/>
              <a:defRPr sz="1800" b="0" i="0" u="none" strike="noStrike" cap="none">
                <a:solidFill>
                  <a:srgbClr val="666666"/>
                </a:solidFill>
                <a:latin typeface="Raleway Light"/>
                <a:ea typeface="Raleway Light"/>
                <a:cs typeface="Raleway Light"/>
                <a:sym typeface="Raleway Light"/>
              </a:defRPr>
            </a:lvl1pPr>
            <a:lvl2pPr marL="914378" marR="0" lvl="1" indent="-342892" algn="l" rtl="0">
              <a:lnSpc>
                <a:spcPct val="100000"/>
              </a:lnSpc>
              <a:spcBef>
                <a:spcPts val="0"/>
              </a:spcBef>
              <a:spcAft>
                <a:spcPts val="0"/>
              </a:spcAft>
              <a:buClr>
                <a:srgbClr val="FFB600"/>
              </a:buClr>
              <a:buSzPts val="1800"/>
              <a:buFont typeface="Raleway Light"/>
              <a:buChar char="○"/>
              <a:defRPr sz="1800" b="0" i="0" u="none" strike="noStrike" cap="none">
                <a:solidFill>
                  <a:srgbClr val="666666"/>
                </a:solidFill>
                <a:latin typeface="Raleway Light"/>
                <a:ea typeface="Raleway Light"/>
                <a:cs typeface="Raleway Light"/>
                <a:sym typeface="Raleway Light"/>
              </a:defRPr>
            </a:lvl2pPr>
            <a:lvl3pPr marL="1371566" marR="0" lvl="2" indent="-342892" algn="l" rtl="0">
              <a:lnSpc>
                <a:spcPct val="100000"/>
              </a:lnSpc>
              <a:spcBef>
                <a:spcPts val="0"/>
              </a:spcBef>
              <a:spcAft>
                <a:spcPts val="0"/>
              </a:spcAft>
              <a:buClr>
                <a:srgbClr val="FFB600"/>
              </a:buClr>
              <a:buSzPts val="1800"/>
              <a:buFont typeface="Raleway Light"/>
              <a:buChar char="■"/>
              <a:defRPr sz="1800" b="0" i="0" u="none" strike="noStrike" cap="none">
                <a:solidFill>
                  <a:srgbClr val="666666"/>
                </a:solidFill>
                <a:latin typeface="Raleway Light"/>
                <a:ea typeface="Raleway Light"/>
                <a:cs typeface="Raleway Light"/>
                <a:sym typeface="Raleway Light"/>
              </a:defRPr>
            </a:lvl3pPr>
            <a:lvl4pPr marL="1828754" marR="0" lvl="3" indent="-342892" algn="l" rtl="0">
              <a:lnSpc>
                <a:spcPct val="100000"/>
              </a:lnSpc>
              <a:spcBef>
                <a:spcPts val="0"/>
              </a:spcBef>
              <a:spcAft>
                <a:spcPts val="0"/>
              </a:spcAft>
              <a:buClr>
                <a:srgbClr val="666666"/>
              </a:buClr>
              <a:buSzPts val="1800"/>
              <a:buFont typeface="Raleway Light"/>
              <a:buChar char="●"/>
              <a:defRPr sz="1800" b="0" i="0" u="none" strike="noStrike" cap="none">
                <a:solidFill>
                  <a:srgbClr val="666666"/>
                </a:solidFill>
                <a:latin typeface="Raleway Light"/>
                <a:ea typeface="Raleway Light"/>
                <a:cs typeface="Raleway Light"/>
                <a:sym typeface="Raleway Light"/>
              </a:defRPr>
            </a:lvl4pPr>
            <a:lvl5pPr marL="2285943" marR="0" lvl="4" indent="-342892" algn="l" rtl="0">
              <a:lnSpc>
                <a:spcPct val="100000"/>
              </a:lnSpc>
              <a:spcBef>
                <a:spcPts val="0"/>
              </a:spcBef>
              <a:spcAft>
                <a:spcPts val="0"/>
              </a:spcAft>
              <a:buClr>
                <a:srgbClr val="666666"/>
              </a:buClr>
              <a:buSzPts val="1800"/>
              <a:buFont typeface="Raleway Light"/>
              <a:buChar char="○"/>
              <a:defRPr sz="1800" b="0" i="0" u="none" strike="noStrike" cap="none">
                <a:solidFill>
                  <a:srgbClr val="666666"/>
                </a:solidFill>
                <a:latin typeface="Raleway Light"/>
                <a:ea typeface="Raleway Light"/>
                <a:cs typeface="Raleway Light"/>
                <a:sym typeface="Raleway Light"/>
              </a:defRPr>
            </a:lvl5pPr>
            <a:lvl6pPr marL="2743132" marR="0" lvl="5" indent="-342892" algn="l" rtl="0">
              <a:lnSpc>
                <a:spcPct val="100000"/>
              </a:lnSpc>
              <a:spcBef>
                <a:spcPts val="0"/>
              </a:spcBef>
              <a:spcAft>
                <a:spcPts val="0"/>
              </a:spcAft>
              <a:buClr>
                <a:srgbClr val="666666"/>
              </a:buClr>
              <a:buSzPts val="1800"/>
              <a:buFont typeface="Raleway Light"/>
              <a:buChar char="■"/>
              <a:defRPr sz="1800" b="0" i="0" u="none" strike="noStrike" cap="none">
                <a:solidFill>
                  <a:srgbClr val="666666"/>
                </a:solidFill>
                <a:latin typeface="Raleway Light"/>
                <a:ea typeface="Raleway Light"/>
                <a:cs typeface="Raleway Light"/>
                <a:sym typeface="Raleway Light"/>
              </a:defRPr>
            </a:lvl6pPr>
            <a:lvl7pPr marL="3200320" marR="0" lvl="6" indent="-342892" algn="l" rtl="0">
              <a:lnSpc>
                <a:spcPct val="100000"/>
              </a:lnSpc>
              <a:spcBef>
                <a:spcPts val="0"/>
              </a:spcBef>
              <a:spcAft>
                <a:spcPts val="0"/>
              </a:spcAft>
              <a:buClr>
                <a:srgbClr val="666666"/>
              </a:buClr>
              <a:buSzPts val="1800"/>
              <a:buFont typeface="Raleway Light"/>
              <a:buChar char="●"/>
              <a:defRPr sz="1800" b="0" i="0" u="none" strike="noStrike" cap="none">
                <a:solidFill>
                  <a:srgbClr val="666666"/>
                </a:solidFill>
                <a:latin typeface="Raleway Light"/>
                <a:ea typeface="Raleway Light"/>
                <a:cs typeface="Raleway Light"/>
                <a:sym typeface="Raleway Light"/>
              </a:defRPr>
            </a:lvl7pPr>
            <a:lvl8pPr marL="3657509" marR="0" lvl="7" indent="-342892" algn="l" rtl="0">
              <a:lnSpc>
                <a:spcPct val="100000"/>
              </a:lnSpc>
              <a:spcBef>
                <a:spcPts val="0"/>
              </a:spcBef>
              <a:spcAft>
                <a:spcPts val="0"/>
              </a:spcAft>
              <a:buClr>
                <a:srgbClr val="666666"/>
              </a:buClr>
              <a:buSzPts val="1800"/>
              <a:buFont typeface="Raleway Light"/>
              <a:buChar char="○"/>
              <a:defRPr sz="1800" b="0" i="0" u="none" strike="noStrike" cap="none">
                <a:solidFill>
                  <a:srgbClr val="666666"/>
                </a:solidFill>
                <a:latin typeface="Raleway Light"/>
                <a:ea typeface="Raleway Light"/>
                <a:cs typeface="Raleway Light"/>
                <a:sym typeface="Raleway Light"/>
              </a:defRPr>
            </a:lvl8pPr>
            <a:lvl9pPr marL="4114697" marR="0" lvl="8" indent="-342892" algn="l" rtl="0">
              <a:lnSpc>
                <a:spcPct val="100000"/>
              </a:lnSpc>
              <a:spcBef>
                <a:spcPts val="0"/>
              </a:spcBef>
              <a:spcAft>
                <a:spcPts val="0"/>
              </a:spcAft>
              <a:buClr>
                <a:srgbClr val="666666"/>
              </a:buClr>
              <a:buSzPts val="1800"/>
              <a:buFont typeface="Raleway Light"/>
              <a:buChar char="■"/>
              <a:defRPr sz="1800" b="0" i="0" u="none" strike="noStrike" cap="none">
                <a:solidFill>
                  <a:srgbClr val="666666"/>
                </a:solidFill>
                <a:latin typeface="Raleway Light"/>
                <a:ea typeface="Raleway Light"/>
                <a:cs typeface="Raleway Light"/>
                <a:sym typeface="Raleway Light"/>
              </a:defRPr>
            </a:lvl9pPr>
          </a:lstStyle>
          <a:p>
            <a:pPr marL="0" indent="0">
              <a:buFont typeface="Raleway Light"/>
              <a:buNone/>
            </a:pPr>
            <a:r>
              <a:rPr lang="fr-BE" sz="1600" b="1" dirty="0" smtClean="0">
                <a:solidFill>
                  <a:srgbClr val="7F7F7F">
                    <a:lumMod val="50000"/>
                  </a:srgbClr>
                </a:solidFill>
              </a:rPr>
              <a:t>Transition </a:t>
            </a:r>
          </a:p>
          <a:p>
            <a:pPr marL="0" indent="0">
              <a:buFont typeface="Raleway Light"/>
              <a:buNone/>
            </a:pPr>
            <a:r>
              <a:rPr lang="fr-BE" sz="1100" b="1" dirty="0" smtClean="0">
                <a:solidFill>
                  <a:srgbClr val="7F7F7F">
                    <a:lumMod val="50000"/>
                  </a:srgbClr>
                </a:solidFill>
              </a:rPr>
              <a:t>3</a:t>
            </a:r>
            <a:r>
              <a:rPr lang="fr-BE" sz="1100" b="1" baseline="30000" dirty="0" smtClean="0">
                <a:solidFill>
                  <a:srgbClr val="7F7F7F">
                    <a:lumMod val="50000"/>
                  </a:srgbClr>
                </a:solidFill>
              </a:rPr>
              <a:t>ème</a:t>
            </a:r>
            <a:r>
              <a:rPr lang="fr-BE" sz="1100" b="1" dirty="0" smtClean="0">
                <a:solidFill>
                  <a:srgbClr val="7F7F7F">
                    <a:lumMod val="50000"/>
                  </a:srgbClr>
                </a:solidFill>
              </a:rPr>
              <a:t> phase: structure individuelle</a:t>
            </a:r>
            <a:endParaRPr lang="fr-BE" sz="1100" dirty="0" smtClean="0">
              <a:solidFill>
                <a:srgbClr val="B7B7B7">
                  <a:lumMod val="75000"/>
                </a:srgbClr>
              </a:solidFill>
            </a:endParaRPr>
          </a:p>
          <a:p>
            <a:pPr marL="0" indent="0">
              <a:buFont typeface="Raleway Light"/>
              <a:buNone/>
            </a:pPr>
            <a:endParaRPr lang="fr-BE" sz="1100" dirty="0" smtClean="0">
              <a:solidFill>
                <a:srgbClr val="B7B7B7">
                  <a:lumMod val="75000"/>
                </a:srgbClr>
              </a:solidFill>
            </a:endParaRPr>
          </a:p>
          <a:p>
            <a:pPr marL="0" indent="0">
              <a:buFont typeface="Raleway Light"/>
              <a:buNone/>
            </a:pPr>
            <a:r>
              <a:rPr lang="fr-BE" sz="1100" dirty="0" smtClean="0">
                <a:solidFill>
                  <a:srgbClr val="B7B7B7">
                    <a:lumMod val="75000"/>
                  </a:srgbClr>
                </a:solidFill>
              </a:rPr>
              <a:t>Accueil en semie-autonomie pour les jeunes avec un titre de séjour afin d’organiser la transition vers l’aide sociale et la sortie du réseau </a:t>
            </a:r>
            <a:endParaRPr lang="fr-BE" dirty="0"/>
          </a:p>
        </p:txBody>
      </p:sp>
      <p:sp>
        <p:nvSpPr>
          <p:cNvPr id="10" name="Espace réservé du texte 2"/>
          <p:cNvSpPr txBox="1">
            <a:spLocks/>
          </p:cNvSpPr>
          <p:nvPr/>
        </p:nvSpPr>
        <p:spPr>
          <a:xfrm>
            <a:off x="619079" y="3216986"/>
            <a:ext cx="2374892" cy="2051591"/>
          </a:xfrm>
          <a:prstGeom prst="rect">
            <a:avLst/>
          </a:prstGeom>
          <a:noFill/>
          <a:ln>
            <a:noFill/>
          </a:ln>
        </p:spPr>
        <p:txBody>
          <a:bodyPr spcFirstLastPara="1" wrap="square" lIns="0" tIns="0" rIns="0" bIns="0" anchor="t" anchorCtr="0"/>
          <a:lstStyle>
            <a:defPPr marR="0" lvl="0" algn="l" rtl="0">
              <a:lnSpc>
                <a:spcPct val="100000"/>
              </a:lnSpc>
              <a:spcBef>
                <a:spcPts val="0"/>
              </a:spcBef>
              <a:spcAft>
                <a:spcPts val="0"/>
              </a:spcAft>
            </a:defPPr>
            <a:lvl1pPr marL="179996" marR="0" lvl="0" indent="-179996" algn="l" rtl="0">
              <a:lnSpc>
                <a:spcPct val="100000"/>
              </a:lnSpc>
              <a:spcBef>
                <a:spcPts val="0"/>
              </a:spcBef>
              <a:spcAft>
                <a:spcPts val="0"/>
              </a:spcAft>
              <a:buClr>
                <a:srgbClr val="CF192C"/>
              </a:buClr>
              <a:buSzPct val="80000"/>
              <a:buFont typeface="Raleway Light"/>
              <a:buChar char="●"/>
              <a:defRPr sz="1800" b="0" i="0" u="none" strike="noStrike" cap="none">
                <a:solidFill>
                  <a:srgbClr val="666666"/>
                </a:solidFill>
                <a:latin typeface="Raleway Light"/>
                <a:ea typeface="Raleway Light"/>
                <a:cs typeface="Raleway Light"/>
                <a:sym typeface="Raleway Light"/>
              </a:defRPr>
            </a:lvl1pPr>
            <a:lvl2pPr marL="914378" marR="0" lvl="1" indent="-342892" algn="l" rtl="0">
              <a:lnSpc>
                <a:spcPct val="100000"/>
              </a:lnSpc>
              <a:spcBef>
                <a:spcPts val="0"/>
              </a:spcBef>
              <a:spcAft>
                <a:spcPts val="0"/>
              </a:spcAft>
              <a:buClr>
                <a:srgbClr val="FFB600"/>
              </a:buClr>
              <a:buSzPts val="1800"/>
              <a:buFont typeface="Raleway Light"/>
              <a:buChar char="○"/>
              <a:defRPr sz="1800" b="0" i="0" u="none" strike="noStrike" cap="none">
                <a:solidFill>
                  <a:srgbClr val="666666"/>
                </a:solidFill>
                <a:latin typeface="Raleway Light"/>
                <a:ea typeface="Raleway Light"/>
                <a:cs typeface="Raleway Light"/>
                <a:sym typeface="Raleway Light"/>
              </a:defRPr>
            </a:lvl2pPr>
            <a:lvl3pPr marL="1371566" marR="0" lvl="2" indent="-342892" algn="l" rtl="0">
              <a:lnSpc>
                <a:spcPct val="100000"/>
              </a:lnSpc>
              <a:spcBef>
                <a:spcPts val="0"/>
              </a:spcBef>
              <a:spcAft>
                <a:spcPts val="0"/>
              </a:spcAft>
              <a:buClr>
                <a:srgbClr val="FFB600"/>
              </a:buClr>
              <a:buSzPts val="1800"/>
              <a:buFont typeface="Raleway Light"/>
              <a:buChar char="■"/>
              <a:defRPr sz="1800" b="0" i="0" u="none" strike="noStrike" cap="none">
                <a:solidFill>
                  <a:srgbClr val="666666"/>
                </a:solidFill>
                <a:latin typeface="Raleway Light"/>
                <a:ea typeface="Raleway Light"/>
                <a:cs typeface="Raleway Light"/>
                <a:sym typeface="Raleway Light"/>
              </a:defRPr>
            </a:lvl3pPr>
            <a:lvl4pPr marL="1828754" marR="0" lvl="3" indent="-342892" algn="l" rtl="0">
              <a:lnSpc>
                <a:spcPct val="100000"/>
              </a:lnSpc>
              <a:spcBef>
                <a:spcPts val="0"/>
              </a:spcBef>
              <a:spcAft>
                <a:spcPts val="0"/>
              </a:spcAft>
              <a:buClr>
                <a:srgbClr val="666666"/>
              </a:buClr>
              <a:buSzPts val="1800"/>
              <a:buFont typeface="Raleway Light"/>
              <a:buChar char="●"/>
              <a:defRPr sz="1800" b="0" i="0" u="none" strike="noStrike" cap="none">
                <a:solidFill>
                  <a:srgbClr val="666666"/>
                </a:solidFill>
                <a:latin typeface="Raleway Light"/>
                <a:ea typeface="Raleway Light"/>
                <a:cs typeface="Raleway Light"/>
                <a:sym typeface="Raleway Light"/>
              </a:defRPr>
            </a:lvl4pPr>
            <a:lvl5pPr marL="2285943" marR="0" lvl="4" indent="-342892" algn="l" rtl="0">
              <a:lnSpc>
                <a:spcPct val="100000"/>
              </a:lnSpc>
              <a:spcBef>
                <a:spcPts val="0"/>
              </a:spcBef>
              <a:spcAft>
                <a:spcPts val="0"/>
              </a:spcAft>
              <a:buClr>
                <a:srgbClr val="666666"/>
              </a:buClr>
              <a:buSzPts val="1800"/>
              <a:buFont typeface="Raleway Light"/>
              <a:buChar char="○"/>
              <a:defRPr sz="1800" b="0" i="0" u="none" strike="noStrike" cap="none">
                <a:solidFill>
                  <a:srgbClr val="666666"/>
                </a:solidFill>
                <a:latin typeface="Raleway Light"/>
                <a:ea typeface="Raleway Light"/>
                <a:cs typeface="Raleway Light"/>
                <a:sym typeface="Raleway Light"/>
              </a:defRPr>
            </a:lvl5pPr>
            <a:lvl6pPr marL="2743132" marR="0" lvl="5" indent="-342892" algn="l" rtl="0">
              <a:lnSpc>
                <a:spcPct val="100000"/>
              </a:lnSpc>
              <a:spcBef>
                <a:spcPts val="0"/>
              </a:spcBef>
              <a:spcAft>
                <a:spcPts val="0"/>
              </a:spcAft>
              <a:buClr>
                <a:srgbClr val="666666"/>
              </a:buClr>
              <a:buSzPts val="1800"/>
              <a:buFont typeface="Raleway Light"/>
              <a:buChar char="■"/>
              <a:defRPr sz="1800" b="0" i="0" u="none" strike="noStrike" cap="none">
                <a:solidFill>
                  <a:srgbClr val="666666"/>
                </a:solidFill>
                <a:latin typeface="Raleway Light"/>
                <a:ea typeface="Raleway Light"/>
                <a:cs typeface="Raleway Light"/>
                <a:sym typeface="Raleway Light"/>
              </a:defRPr>
            </a:lvl6pPr>
            <a:lvl7pPr marL="3200320" marR="0" lvl="6" indent="-342892" algn="l" rtl="0">
              <a:lnSpc>
                <a:spcPct val="100000"/>
              </a:lnSpc>
              <a:spcBef>
                <a:spcPts val="0"/>
              </a:spcBef>
              <a:spcAft>
                <a:spcPts val="0"/>
              </a:spcAft>
              <a:buClr>
                <a:srgbClr val="666666"/>
              </a:buClr>
              <a:buSzPts val="1800"/>
              <a:buFont typeface="Raleway Light"/>
              <a:buChar char="●"/>
              <a:defRPr sz="1800" b="0" i="0" u="none" strike="noStrike" cap="none">
                <a:solidFill>
                  <a:srgbClr val="666666"/>
                </a:solidFill>
                <a:latin typeface="Raleway Light"/>
                <a:ea typeface="Raleway Light"/>
                <a:cs typeface="Raleway Light"/>
                <a:sym typeface="Raleway Light"/>
              </a:defRPr>
            </a:lvl7pPr>
            <a:lvl8pPr marL="3657509" marR="0" lvl="7" indent="-342892" algn="l" rtl="0">
              <a:lnSpc>
                <a:spcPct val="100000"/>
              </a:lnSpc>
              <a:spcBef>
                <a:spcPts val="0"/>
              </a:spcBef>
              <a:spcAft>
                <a:spcPts val="0"/>
              </a:spcAft>
              <a:buClr>
                <a:srgbClr val="666666"/>
              </a:buClr>
              <a:buSzPts val="1800"/>
              <a:buFont typeface="Raleway Light"/>
              <a:buChar char="○"/>
              <a:defRPr sz="1800" b="0" i="0" u="none" strike="noStrike" cap="none">
                <a:solidFill>
                  <a:srgbClr val="666666"/>
                </a:solidFill>
                <a:latin typeface="Raleway Light"/>
                <a:ea typeface="Raleway Light"/>
                <a:cs typeface="Raleway Light"/>
                <a:sym typeface="Raleway Light"/>
              </a:defRPr>
            </a:lvl8pPr>
            <a:lvl9pPr marL="4114697" marR="0" lvl="8" indent="-342892" algn="l" rtl="0">
              <a:lnSpc>
                <a:spcPct val="100000"/>
              </a:lnSpc>
              <a:spcBef>
                <a:spcPts val="0"/>
              </a:spcBef>
              <a:spcAft>
                <a:spcPts val="0"/>
              </a:spcAft>
              <a:buClr>
                <a:srgbClr val="666666"/>
              </a:buClr>
              <a:buSzPts val="1800"/>
              <a:buFont typeface="Raleway Light"/>
              <a:buChar char="■"/>
              <a:defRPr sz="1800" b="0" i="0" u="none" strike="noStrike" cap="none">
                <a:solidFill>
                  <a:srgbClr val="666666"/>
                </a:solidFill>
                <a:latin typeface="Raleway Light"/>
                <a:ea typeface="Raleway Light"/>
                <a:cs typeface="Raleway Light"/>
                <a:sym typeface="Raleway Light"/>
              </a:defRPr>
            </a:lvl9pPr>
          </a:lstStyle>
          <a:p>
            <a:pPr>
              <a:buFont typeface="Courier New" panose="02070309020205020404" pitchFamily="49" charset="0"/>
              <a:buChar char="o"/>
            </a:pPr>
            <a:r>
              <a:rPr lang="fr-BE" sz="1100" b="1" dirty="0" smtClean="0">
                <a:solidFill>
                  <a:srgbClr val="7F7F7F">
                    <a:lumMod val="50000"/>
                  </a:srgbClr>
                </a:solidFill>
              </a:rPr>
              <a:t>Ces 6 derniers mois : 35% des arrivées via interceptions policières </a:t>
            </a:r>
          </a:p>
          <a:p>
            <a:pPr>
              <a:buFont typeface="Courier New" panose="02070309020205020404" pitchFamily="49" charset="0"/>
              <a:buChar char="o"/>
            </a:pPr>
            <a:r>
              <a:rPr lang="fr-BE" sz="1100" b="1" dirty="0" smtClean="0">
                <a:solidFill>
                  <a:srgbClr val="7F7F7F">
                    <a:lumMod val="50000"/>
                  </a:srgbClr>
                </a:solidFill>
              </a:rPr>
              <a:t>40% des MENA quittent le COO peu de temps après leur arrivée</a:t>
            </a:r>
          </a:p>
          <a:p>
            <a:pPr>
              <a:buFont typeface="Courier New" panose="02070309020205020404" pitchFamily="49" charset="0"/>
              <a:buChar char="o"/>
            </a:pPr>
            <a:r>
              <a:rPr lang="fr-BE" sz="1100" b="1" dirty="0" smtClean="0">
                <a:solidFill>
                  <a:srgbClr val="7F7F7F">
                    <a:lumMod val="50000"/>
                  </a:srgbClr>
                </a:solidFill>
              </a:rPr>
              <a:t>Défi: accrocher ces jeunes</a:t>
            </a:r>
          </a:p>
          <a:p>
            <a:pPr marL="0" indent="0">
              <a:buFont typeface="Raleway Light"/>
              <a:buNone/>
            </a:pPr>
            <a:endParaRPr lang="fr-BE" sz="1100" dirty="0" smtClean="0">
              <a:solidFill>
                <a:srgbClr val="B7B7B7">
                  <a:lumMod val="75000"/>
                </a:srgbClr>
              </a:solidFill>
            </a:endParaRPr>
          </a:p>
        </p:txBody>
      </p:sp>
      <p:sp>
        <p:nvSpPr>
          <p:cNvPr id="12" name="Espace réservé du texte 2"/>
          <p:cNvSpPr txBox="1">
            <a:spLocks/>
          </p:cNvSpPr>
          <p:nvPr/>
        </p:nvSpPr>
        <p:spPr>
          <a:xfrm>
            <a:off x="677584" y="1506642"/>
            <a:ext cx="2535548" cy="2051591"/>
          </a:xfrm>
          <a:prstGeom prst="rect">
            <a:avLst/>
          </a:prstGeom>
          <a:noFill/>
          <a:ln>
            <a:noFill/>
          </a:ln>
        </p:spPr>
        <p:txBody>
          <a:bodyPr spcFirstLastPara="1" wrap="square" lIns="0" tIns="0" rIns="0" bIns="0" anchor="t" anchorCtr="0"/>
          <a:lstStyle>
            <a:defPPr marR="0" lvl="0" algn="l" rtl="0">
              <a:lnSpc>
                <a:spcPct val="100000"/>
              </a:lnSpc>
              <a:spcBef>
                <a:spcPts val="0"/>
              </a:spcBef>
              <a:spcAft>
                <a:spcPts val="0"/>
              </a:spcAft>
            </a:defPPr>
            <a:lvl1pPr marL="179996" marR="0" lvl="0" indent="-179996" algn="l" rtl="0">
              <a:lnSpc>
                <a:spcPct val="100000"/>
              </a:lnSpc>
              <a:spcBef>
                <a:spcPts val="0"/>
              </a:spcBef>
              <a:spcAft>
                <a:spcPts val="0"/>
              </a:spcAft>
              <a:buClr>
                <a:srgbClr val="CF192C"/>
              </a:buClr>
              <a:buSzPct val="80000"/>
              <a:buFont typeface="Raleway Light"/>
              <a:buChar char="●"/>
              <a:defRPr sz="1800" b="0" i="0" u="none" strike="noStrike" cap="none">
                <a:solidFill>
                  <a:srgbClr val="666666"/>
                </a:solidFill>
                <a:latin typeface="Raleway Light"/>
                <a:ea typeface="Raleway Light"/>
                <a:cs typeface="Raleway Light"/>
                <a:sym typeface="Raleway Light"/>
              </a:defRPr>
            </a:lvl1pPr>
            <a:lvl2pPr marL="914378" marR="0" lvl="1" indent="-342892" algn="l" rtl="0">
              <a:lnSpc>
                <a:spcPct val="100000"/>
              </a:lnSpc>
              <a:spcBef>
                <a:spcPts val="0"/>
              </a:spcBef>
              <a:spcAft>
                <a:spcPts val="0"/>
              </a:spcAft>
              <a:buClr>
                <a:srgbClr val="FFB600"/>
              </a:buClr>
              <a:buSzPts val="1800"/>
              <a:buFont typeface="Raleway Light"/>
              <a:buChar char="○"/>
              <a:defRPr sz="1800" b="0" i="0" u="none" strike="noStrike" cap="none">
                <a:solidFill>
                  <a:srgbClr val="666666"/>
                </a:solidFill>
                <a:latin typeface="Raleway Light"/>
                <a:ea typeface="Raleway Light"/>
                <a:cs typeface="Raleway Light"/>
                <a:sym typeface="Raleway Light"/>
              </a:defRPr>
            </a:lvl2pPr>
            <a:lvl3pPr marL="1371566" marR="0" lvl="2" indent="-342892" algn="l" rtl="0">
              <a:lnSpc>
                <a:spcPct val="100000"/>
              </a:lnSpc>
              <a:spcBef>
                <a:spcPts val="0"/>
              </a:spcBef>
              <a:spcAft>
                <a:spcPts val="0"/>
              </a:spcAft>
              <a:buClr>
                <a:srgbClr val="FFB600"/>
              </a:buClr>
              <a:buSzPts val="1800"/>
              <a:buFont typeface="Raleway Light"/>
              <a:buChar char="■"/>
              <a:defRPr sz="1800" b="0" i="0" u="none" strike="noStrike" cap="none">
                <a:solidFill>
                  <a:srgbClr val="666666"/>
                </a:solidFill>
                <a:latin typeface="Raleway Light"/>
                <a:ea typeface="Raleway Light"/>
                <a:cs typeface="Raleway Light"/>
                <a:sym typeface="Raleway Light"/>
              </a:defRPr>
            </a:lvl3pPr>
            <a:lvl4pPr marL="1828754" marR="0" lvl="3" indent="-342892" algn="l" rtl="0">
              <a:lnSpc>
                <a:spcPct val="100000"/>
              </a:lnSpc>
              <a:spcBef>
                <a:spcPts val="0"/>
              </a:spcBef>
              <a:spcAft>
                <a:spcPts val="0"/>
              </a:spcAft>
              <a:buClr>
                <a:srgbClr val="666666"/>
              </a:buClr>
              <a:buSzPts val="1800"/>
              <a:buFont typeface="Raleway Light"/>
              <a:buChar char="●"/>
              <a:defRPr sz="1800" b="0" i="0" u="none" strike="noStrike" cap="none">
                <a:solidFill>
                  <a:srgbClr val="666666"/>
                </a:solidFill>
                <a:latin typeface="Raleway Light"/>
                <a:ea typeface="Raleway Light"/>
                <a:cs typeface="Raleway Light"/>
                <a:sym typeface="Raleway Light"/>
              </a:defRPr>
            </a:lvl4pPr>
            <a:lvl5pPr marL="2285943" marR="0" lvl="4" indent="-342892" algn="l" rtl="0">
              <a:lnSpc>
                <a:spcPct val="100000"/>
              </a:lnSpc>
              <a:spcBef>
                <a:spcPts val="0"/>
              </a:spcBef>
              <a:spcAft>
                <a:spcPts val="0"/>
              </a:spcAft>
              <a:buClr>
                <a:srgbClr val="666666"/>
              </a:buClr>
              <a:buSzPts val="1800"/>
              <a:buFont typeface="Raleway Light"/>
              <a:buChar char="○"/>
              <a:defRPr sz="1800" b="0" i="0" u="none" strike="noStrike" cap="none">
                <a:solidFill>
                  <a:srgbClr val="666666"/>
                </a:solidFill>
                <a:latin typeface="Raleway Light"/>
                <a:ea typeface="Raleway Light"/>
                <a:cs typeface="Raleway Light"/>
                <a:sym typeface="Raleway Light"/>
              </a:defRPr>
            </a:lvl5pPr>
            <a:lvl6pPr marL="2743132" marR="0" lvl="5" indent="-342892" algn="l" rtl="0">
              <a:lnSpc>
                <a:spcPct val="100000"/>
              </a:lnSpc>
              <a:spcBef>
                <a:spcPts val="0"/>
              </a:spcBef>
              <a:spcAft>
                <a:spcPts val="0"/>
              </a:spcAft>
              <a:buClr>
                <a:srgbClr val="666666"/>
              </a:buClr>
              <a:buSzPts val="1800"/>
              <a:buFont typeface="Raleway Light"/>
              <a:buChar char="■"/>
              <a:defRPr sz="1800" b="0" i="0" u="none" strike="noStrike" cap="none">
                <a:solidFill>
                  <a:srgbClr val="666666"/>
                </a:solidFill>
                <a:latin typeface="Raleway Light"/>
                <a:ea typeface="Raleway Light"/>
                <a:cs typeface="Raleway Light"/>
                <a:sym typeface="Raleway Light"/>
              </a:defRPr>
            </a:lvl6pPr>
            <a:lvl7pPr marL="3200320" marR="0" lvl="6" indent="-342892" algn="l" rtl="0">
              <a:lnSpc>
                <a:spcPct val="100000"/>
              </a:lnSpc>
              <a:spcBef>
                <a:spcPts val="0"/>
              </a:spcBef>
              <a:spcAft>
                <a:spcPts val="0"/>
              </a:spcAft>
              <a:buClr>
                <a:srgbClr val="666666"/>
              </a:buClr>
              <a:buSzPts val="1800"/>
              <a:buFont typeface="Raleway Light"/>
              <a:buChar char="●"/>
              <a:defRPr sz="1800" b="0" i="0" u="none" strike="noStrike" cap="none">
                <a:solidFill>
                  <a:srgbClr val="666666"/>
                </a:solidFill>
                <a:latin typeface="Raleway Light"/>
                <a:ea typeface="Raleway Light"/>
                <a:cs typeface="Raleway Light"/>
                <a:sym typeface="Raleway Light"/>
              </a:defRPr>
            </a:lvl7pPr>
            <a:lvl8pPr marL="3657509" marR="0" lvl="7" indent="-342892" algn="l" rtl="0">
              <a:lnSpc>
                <a:spcPct val="100000"/>
              </a:lnSpc>
              <a:spcBef>
                <a:spcPts val="0"/>
              </a:spcBef>
              <a:spcAft>
                <a:spcPts val="0"/>
              </a:spcAft>
              <a:buClr>
                <a:srgbClr val="666666"/>
              </a:buClr>
              <a:buSzPts val="1800"/>
              <a:buFont typeface="Raleway Light"/>
              <a:buChar char="○"/>
              <a:defRPr sz="1800" b="0" i="0" u="none" strike="noStrike" cap="none">
                <a:solidFill>
                  <a:srgbClr val="666666"/>
                </a:solidFill>
                <a:latin typeface="Raleway Light"/>
                <a:ea typeface="Raleway Light"/>
                <a:cs typeface="Raleway Light"/>
                <a:sym typeface="Raleway Light"/>
              </a:defRPr>
            </a:lvl8pPr>
            <a:lvl9pPr marL="4114697" marR="0" lvl="8" indent="-342892" algn="l" rtl="0">
              <a:lnSpc>
                <a:spcPct val="100000"/>
              </a:lnSpc>
              <a:spcBef>
                <a:spcPts val="0"/>
              </a:spcBef>
              <a:spcAft>
                <a:spcPts val="0"/>
              </a:spcAft>
              <a:buClr>
                <a:srgbClr val="666666"/>
              </a:buClr>
              <a:buSzPts val="1800"/>
              <a:buFont typeface="Raleway Light"/>
              <a:buChar char="■"/>
              <a:defRPr sz="1800" b="0" i="0" u="none" strike="noStrike" cap="none">
                <a:solidFill>
                  <a:srgbClr val="666666"/>
                </a:solidFill>
                <a:latin typeface="Raleway Light"/>
                <a:ea typeface="Raleway Light"/>
                <a:cs typeface="Raleway Light"/>
                <a:sym typeface="Raleway Light"/>
              </a:defRPr>
            </a:lvl9pPr>
          </a:lstStyle>
          <a:p>
            <a:pPr marL="0" indent="0">
              <a:buFont typeface="Raleway Light"/>
              <a:buNone/>
            </a:pPr>
            <a:r>
              <a:rPr lang="fr-BE" sz="1600" b="1" dirty="0" smtClean="0">
                <a:solidFill>
                  <a:srgbClr val="7F7F7F">
                    <a:lumMod val="50000"/>
                  </a:srgbClr>
                </a:solidFill>
              </a:rPr>
              <a:t>Observation et orientation </a:t>
            </a:r>
          </a:p>
          <a:p>
            <a:pPr marL="0" indent="0">
              <a:buFont typeface="Raleway Light"/>
              <a:buNone/>
            </a:pPr>
            <a:r>
              <a:rPr lang="fr-BE" sz="1100" b="1" dirty="0" smtClean="0">
                <a:solidFill>
                  <a:srgbClr val="7F7F7F">
                    <a:lumMod val="50000"/>
                  </a:srgbClr>
                </a:solidFill>
              </a:rPr>
              <a:t>1</a:t>
            </a:r>
            <a:r>
              <a:rPr lang="fr-BE" sz="1100" b="1" baseline="30000" dirty="0" smtClean="0">
                <a:solidFill>
                  <a:srgbClr val="7F7F7F">
                    <a:lumMod val="50000"/>
                  </a:srgbClr>
                </a:solidFill>
              </a:rPr>
              <a:t>ère</a:t>
            </a:r>
            <a:r>
              <a:rPr lang="fr-BE" sz="1100" b="1" dirty="0" smtClean="0">
                <a:solidFill>
                  <a:srgbClr val="7F7F7F">
                    <a:lumMod val="50000"/>
                  </a:srgbClr>
                </a:solidFill>
              </a:rPr>
              <a:t> phase : COO</a:t>
            </a:r>
          </a:p>
          <a:p>
            <a:pPr marL="0" indent="0">
              <a:buFont typeface="Raleway Light"/>
              <a:buNone/>
            </a:pPr>
            <a:endParaRPr lang="fr-BE" sz="1100" dirty="0" smtClean="0">
              <a:solidFill>
                <a:srgbClr val="B7B7B7">
                  <a:lumMod val="75000"/>
                </a:srgbClr>
              </a:solidFill>
            </a:endParaRPr>
          </a:p>
          <a:p>
            <a:pPr marL="0" indent="0">
              <a:buFont typeface="Raleway Light"/>
              <a:buNone/>
            </a:pPr>
            <a:r>
              <a:rPr lang="fr-BE" sz="1100" dirty="0" smtClean="0">
                <a:solidFill>
                  <a:srgbClr val="B7B7B7">
                    <a:lumMod val="75000"/>
                  </a:srgbClr>
                </a:solidFill>
              </a:rPr>
              <a:t>Observations des besoins et vulnérabilités. 1</a:t>
            </a:r>
            <a:r>
              <a:rPr lang="fr-BE" sz="1100" baseline="30000" dirty="0" smtClean="0">
                <a:solidFill>
                  <a:srgbClr val="B7B7B7">
                    <a:lumMod val="75000"/>
                  </a:srgbClr>
                </a:solidFill>
              </a:rPr>
              <a:t>er</a:t>
            </a:r>
            <a:r>
              <a:rPr lang="fr-BE" sz="1100" dirty="0" smtClean="0">
                <a:solidFill>
                  <a:srgbClr val="B7B7B7">
                    <a:lumMod val="75000"/>
                  </a:srgbClr>
                </a:solidFill>
              </a:rPr>
              <a:t> profil psychologique et social du jeune? Orientation en fonction des besoins. </a:t>
            </a:r>
          </a:p>
          <a:p>
            <a:pPr marL="0" indent="0">
              <a:buFont typeface="Raleway Light"/>
              <a:buNone/>
            </a:pPr>
            <a:r>
              <a:rPr lang="fr-BE" sz="1100" dirty="0" smtClean="0">
                <a:solidFill>
                  <a:srgbClr val="B7B7B7">
                    <a:lumMod val="75000"/>
                  </a:srgbClr>
                </a:solidFill>
              </a:rPr>
              <a:t>Entre 15 jours et 1 mois</a:t>
            </a:r>
            <a:endParaRPr lang="fr-BE" dirty="0"/>
          </a:p>
        </p:txBody>
      </p:sp>
      <p:sp>
        <p:nvSpPr>
          <p:cNvPr id="13" name="Espace réservé du texte 2"/>
          <p:cNvSpPr txBox="1">
            <a:spLocks/>
          </p:cNvSpPr>
          <p:nvPr/>
        </p:nvSpPr>
        <p:spPr>
          <a:xfrm>
            <a:off x="6334518" y="3118228"/>
            <a:ext cx="2273695" cy="2051591"/>
          </a:xfrm>
          <a:prstGeom prst="rect">
            <a:avLst/>
          </a:prstGeom>
          <a:noFill/>
          <a:ln>
            <a:noFill/>
          </a:ln>
        </p:spPr>
        <p:txBody>
          <a:bodyPr spcFirstLastPara="1" wrap="square" lIns="0" tIns="0" rIns="0" bIns="0" anchor="t" anchorCtr="0"/>
          <a:lstStyle>
            <a:defPPr marR="0" lvl="0" algn="l" rtl="0">
              <a:lnSpc>
                <a:spcPct val="100000"/>
              </a:lnSpc>
              <a:spcBef>
                <a:spcPts val="0"/>
              </a:spcBef>
              <a:spcAft>
                <a:spcPts val="0"/>
              </a:spcAft>
            </a:defPPr>
            <a:lvl1pPr marL="179996" marR="0" lvl="0" indent="-179996" algn="l" rtl="0">
              <a:lnSpc>
                <a:spcPct val="100000"/>
              </a:lnSpc>
              <a:spcBef>
                <a:spcPts val="0"/>
              </a:spcBef>
              <a:spcAft>
                <a:spcPts val="0"/>
              </a:spcAft>
              <a:buClr>
                <a:srgbClr val="CF192C"/>
              </a:buClr>
              <a:buSzPct val="80000"/>
              <a:buFont typeface="Raleway Light"/>
              <a:buChar char="●"/>
              <a:defRPr sz="1800" b="0" i="0" u="none" strike="noStrike" cap="none">
                <a:solidFill>
                  <a:srgbClr val="666666"/>
                </a:solidFill>
                <a:latin typeface="Raleway Light"/>
                <a:ea typeface="Raleway Light"/>
                <a:cs typeface="Raleway Light"/>
                <a:sym typeface="Raleway Light"/>
              </a:defRPr>
            </a:lvl1pPr>
            <a:lvl2pPr marL="914378" marR="0" lvl="1" indent="-342892" algn="l" rtl="0">
              <a:lnSpc>
                <a:spcPct val="100000"/>
              </a:lnSpc>
              <a:spcBef>
                <a:spcPts val="0"/>
              </a:spcBef>
              <a:spcAft>
                <a:spcPts val="0"/>
              </a:spcAft>
              <a:buClr>
                <a:srgbClr val="FFB600"/>
              </a:buClr>
              <a:buSzPts val="1800"/>
              <a:buFont typeface="Raleway Light"/>
              <a:buChar char="○"/>
              <a:defRPr sz="1800" b="0" i="0" u="none" strike="noStrike" cap="none">
                <a:solidFill>
                  <a:srgbClr val="666666"/>
                </a:solidFill>
                <a:latin typeface="Raleway Light"/>
                <a:ea typeface="Raleway Light"/>
                <a:cs typeface="Raleway Light"/>
                <a:sym typeface="Raleway Light"/>
              </a:defRPr>
            </a:lvl2pPr>
            <a:lvl3pPr marL="1371566" marR="0" lvl="2" indent="-342892" algn="l" rtl="0">
              <a:lnSpc>
                <a:spcPct val="100000"/>
              </a:lnSpc>
              <a:spcBef>
                <a:spcPts val="0"/>
              </a:spcBef>
              <a:spcAft>
                <a:spcPts val="0"/>
              </a:spcAft>
              <a:buClr>
                <a:srgbClr val="FFB600"/>
              </a:buClr>
              <a:buSzPts val="1800"/>
              <a:buFont typeface="Raleway Light"/>
              <a:buChar char="■"/>
              <a:defRPr sz="1800" b="0" i="0" u="none" strike="noStrike" cap="none">
                <a:solidFill>
                  <a:srgbClr val="666666"/>
                </a:solidFill>
                <a:latin typeface="Raleway Light"/>
                <a:ea typeface="Raleway Light"/>
                <a:cs typeface="Raleway Light"/>
                <a:sym typeface="Raleway Light"/>
              </a:defRPr>
            </a:lvl3pPr>
            <a:lvl4pPr marL="1828754" marR="0" lvl="3" indent="-342892" algn="l" rtl="0">
              <a:lnSpc>
                <a:spcPct val="100000"/>
              </a:lnSpc>
              <a:spcBef>
                <a:spcPts val="0"/>
              </a:spcBef>
              <a:spcAft>
                <a:spcPts val="0"/>
              </a:spcAft>
              <a:buClr>
                <a:srgbClr val="666666"/>
              </a:buClr>
              <a:buSzPts val="1800"/>
              <a:buFont typeface="Raleway Light"/>
              <a:buChar char="●"/>
              <a:defRPr sz="1800" b="0" i="0" u="none" strike="noStrike" cap="none">
                <a:solidFill>
                  <a:srgbClr val="666666"/>
                </a:solidFill>
                <a:latin typeface="Raleway Light"/>
                <a:ea typeface="Raleway Light"/>
                <a:cs typeface="Raleway Light"/>
                <a:sym typeface="Raleway Light"/>
              </a:defRPr>
            </a:lvl4pPr>
            <a:lvl5pPr marL="2285943" marR="0" lvl="4" indent="-342892" algn="l" rtl="0">
              <a:lnSpc>
                <a:spcPct val="100000"/>
              </a:lnSpc>
              <a:spcBef>
                <a:spcPts val="0"/>
              </a:spcBef>
              <a:spcAft>
                <a:spcPts val="0"/>
              </a:spcAft>
              <a:buClr>
                <a:srgbClr val="666666"/>
              </a:buClr>
              <a:buSzPts val="1800"/>
              <a:buFont typeface="Raleway Light"/>
              <a:buChar char="○"/>
              <a:defRPr sz="1800" b="0" i="0" u="none" strike="noStrike" cap="none">
                <a:solidFill>
                  <a:srgbClr val="666666"/>
                </a:solidFill>
                <a:latin typeface="Raleway Light"/>
                <a:ea typeface="Raleway Light"/>
                <a:cs typeface="Raleway Light"/>
                <a:sym typeface="Raleway Light"/>
              </a:defRPr>
            </a:lvl5pPr>
            <a:lvl6pPr marL="2743132" marR="0" lvl="5" indent="-342892" algn="l" rtl="0">
              <a:lnSpc>
                <a:spcPct val="100000"/>
              </a:lnSpc>
              <a:spcBef>
                <a:spcPts val="0"/>
              </a:spcBef>
              <a:spcAft>
                <a:spcPts val="0"/>
              </a:spcAft>
              <a:buClr>
                <a:srgbClr val="666666"/>
              </a:buClr>
              <a:buSzPts val="1800"/>
              <a:buFont typeface="Raleway Light"/>
              <a:buChar char="■"/>
              <a:defRPr sz="1800" b="0" i="0" u="none" strike="noStrike" cap="none">
                <a:solidFill>
                  <a:srgbClr val="666666"/>
                </a:solidFill>
                <a:latin typeface="Raleway Light"/>
                <a:ea typeface="Raleway Light"/>
                <a:cs typeface="Raleway Light"/>
                <a:sym typeface="Raleway Light"/>
              </a:defRPr>
            </a:lvl6pPr>
            <a:lvl7pPr marL="3200320" marR="0" lvl="6" indent="-342892" algn="l" rtl="0">
              <a:lnSpc>
                <a:spcPct val="100000"/>
              </a:lnSpc>
              <a:spcBef>
                <a:spcPts val="0"/>
              </a:spcBef>
              <a:spcAft>
                <a:spcPts val="0"/>
              </a:spcAft>
              <a:buClr>
                <a:srgbClr val="666666"/>
              </a:buClr>
              <a:buSzPts val="1800"/>
              <a:buFont typeface="Raleway Light"/>
              <a:buChar char="●"/>
              <a:defRPr sz="1800" b="0" i="0" u="none" strike="noStrike" cap="none">
                <a:solidFill>
                  <a:srgbClr val="666666"/>
                </a:solidFill>
                <a:latin typeface="Raleway Light"/>
                <a:ea typeface="Raleway Light"/>
                <a:cs typeface="Raleway Light"/>
                <a:sym typeface="Raleway Light"/>
              </a:defRPr>
            </a:lvl7pPr>
            <a:lvl8pPr marL="3657509" marR="0" lvl="7" indent="-342892" algn="l" rtl="0">
              <a:lnSpc>
                <a:spcPct val="100000"/>
              </a:lnSpc>
              <a:spcBef>
                <a:spcPts val="0"/>
              </a:spcBef>
              <a:spcAft>
                <a:spcPts val="0"/>
              </a:spcAft>
              <a:buClr>
                <a:srgbClr val="666666"/>
              </a:buClr>
              <a:buSzPts val="1800"/>
              <a:buFont typeface="Raleway Light"/>
              <a:buChar char="○"/>
              <a:defRPr sz="1800" b="0" i="0" u="none" strike="noStrike" cap="none">
                <a:solidFill>
                  <a:srgbClr val="666666"/>
                </a:solidFill>
                <a:latin typeface="Raleway Light"/>
                <a:ea typeface="Raleway Light"/>
                <a:cs typeface="Raleway Light"/>
                <a:sym typeface="Raleway Light"/>
              </a:defRPr>
            </a:lvl8pPr>
            <a:lvl9pPr marL="4114697" marR="0" lvl="8" indent="-342892" algn="l" rtl="0">
              <a:lnSpc>
                <a:spcPct val="100000"/>
              </a:lnSpc>
              <a:spcBef>
                <a:spcPts val="0"/>
              </a:spcBef>
              <a:spcAft>
                <a:spcPts val="0"/>
              </a:spcAft>
              <a:buClr>
                <a:srgbClr val="666666"/>
              </a:buClr>
              <a:buSzPts val="1800"/>
              <a:buFont typeface="Raleway Light"/>
              <a:buChar char="■"/>
              <a:defRPr sz="1800" b="0" i="0" u="none" strike="noStrike" cap="none">
                <a:solidFill>
                  <a:srgbClr val="666666"/>
                </a:solidFill>
                <a:latin typeface="Raleway Light"/>
                <a:ea typeface="Raleway Light"/>
                <a:cs typeface="Raleway Light"/>
                <a:sym typeface="Raleway Light"/>
              </a:defRPr>
            </a:lvl9pPr>
          </a:lstStyle>
          <a:p>
            <a:pPr>
              <a:buFont typeface="Courier New" panose="02070309020205020404" pitchFamily="49" charset="0"/>
              <a:buChar char="o"/>
            </a:pPr>
            <a:r>
              <a:rPr lang="fr-BE" sz="1100" b="1" dirty="0" smtClean="0">
                <a:solidFill>
                  <a:srgbClr val="7F7F7F">
                    <a:lumMod val="50000"/>
                  </a:srgbClr>
                </a:solidFill>
              </a:rPr>
              <a:t>Augmentation des jeunes vulnérables devant quitter le réseau</a:t>
            </a:r>
          </a:p>
          <a:p>
            <a:pPr>
              <a:buFont typeface="Courier New" panose="02070309020205020404" pitchFamily="49" charset="0"/>
              <a:buChar char="o"/>
            </a:pPr>
            <a:r>
              <a:rPr lang="fr-BE" sz="1100" b="1" dirty="0" smtClean="0">
                <a:solidFill>
                  <a:srgbClr val="7F7F7F">
                    <a:lumMod val="50000"/>
                  </a:srgbClr>
                </a:solidFill>
              </a:rPr>
              <a:t>Décrochage scolaire persistant</a:t>
            </a:r>
          </a:p>
          <a:p>
            <a:pPr>
              <a:buFont typeface="Courier New" panose="02070309020205020404" pitchFamily="49" charset="0"/>
              <a:buChar char="o"/>
            </a:pPr>
            <a:r>
              <a:rPr lang="fr-BE" sz="1100" b="1" dirty="0" smtClean="0">
                <a:solidFill>
                  <a:srgbClr val="7F7F7F">
                    <a:lumMod val="50000"/>
                  </a:srgbClr>
                </a:solidFill>
              </a:rPr>
              <a:t>Défi: donner tous les outils aux jeunes pour quitter le réseau d’accueil et s’intégrer dans la société</a:t>
            </a:r>
            <a:endParaRPr lang="fr-BE" sz="1100" dirty="0"/>
          </a:p>
        </p:txBody>
      </p:sp>
    </p:spTree>
    <p:extLst>
      <p:ext uri="{BB962C8B-B14F-4D97-AF65-F5344CB8AC3E}">
        <p14:creationId xmlns:p14="http://schemas.microsoft.com/office/powerpoint/2010/main" val="476198681"/>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22000" y="613555"/>
            <a:ext cx="7520250" cy="1425109"/>
          </a:xfrm>
        </p:spPr>
        <p:txBody>
          <a:bodyPr/>
          <a:lstStyle/>
          <a:p>
            <a:r>
              <a:rPr lang="fr-BE" sz="2000" b="1" dirty="0"/>
              <a:t>3</a:t>
            </a:r>
            <a:r>
              <a:rPr lang="fr-BE" sz="2000" b="1" dirty="0" smtClean="0"/>
              <a:t>. L’accueil et l’accompagnement des personnes vulnérables</a:t>
            </a:r>
            <a:endParaRPr lang="fr-BE" sz="2000" b="1" dirty="0"/>
          </a:p>
        </p:txBody>
      </p:sp>
      <p:sp>
        <p:nvSpPr>
          <p:cNvPr id="3" name="Espace réservé du texte 2"/>
          <p:cNvSpPr>
            <a:spLocks noGrp="1"/>
          </p:cNvSpPr>
          <p:nvPr>
            <p:ph type="body" idx="1"/>
          </p:nvPr>
        </p:nvSpPr>
        <p:spPr>
          <a:xfrm>
            <a:off x="799943" y="1326109"/>
            <a:ext cx="7520251" cy="3027600"/>
          </a:xfrm>
        </p:spPr>
        <p:txBody>
          <a:bodyPr/>
          <a:lstStyle/>
          <a:p>
            <a:pPr>
              <a:buFont typeface="Courier New" panose="02070309020205020404" pitchFamily="49" charset="0"/>
              <a:buChar char="o"/>
            </a:pPr>
            <a:r>
              <a:rPr lang="fr-BE" b="1" dirty="0" smtClean="0">
                <a:solidFill>
                  <a:schemeClr val="accent1"/>
                </a:solidFill>
              </a:rPr>
              <a:t>Evaluation continue des besoins </a:t>
            </a:r>
            <a:r>
              <a:rPr lang="fr-BE" dirty="0" smtClean="0"/>
              <a:t>(à l’arrivée et pendant tout le séjour)</a:t>
            </a:r>
          </a:p>
          <a:p>
            <a:pPr>
              <a:buFont typeface="Courier New" panose="02070309020205020404" pitchFamily="49" charset="0"/>
              <a:buChar char="o"/>
            </a:pPr>
            <a:endParaRPr lang="fr-BE" dirty="0" smtClean="0"/>
          </a:p>
          <a:p>
            <a:pPr>
              <a:buFont typeface="Courier New" panose="02070309020205020404" pitchFamily="49" charset="0"/>
              <a:buChar char="o"/>
            </a:pPr>
            <a:r>
              <a:rPr lang="fr-BE" b="1" dirty="0" smtClean="0">
                <a:solidFill>
                  <a:schemeClr val="accent1"/>
                </a:solidFill>
              </a:rPr>
              <a:t>Trajet générique</a:t>
            </a:r>
            <a:r>
              <a:rPr lang="fr-BE" dirty="0" smtClean="0">
                <a:solidFill>
                  <a:schemeClr val="tx1"/>
                </a:solidFill>
              </a:rPr>
              <a:t> harmonisé et </a:t>
            </a:r>
            <a:r>
              <a:rPr lang="fr-BE" dirty="0" smtClean="0"/>
              <a:t>axé </a:t>
            </a:r>
            <a:r>
              <a:rPr lang="fr-BE" dirty="0"/>
              <a:t>sur la prévention des </a:t>
            </a:r>
            <a:r>
              <a:rPr lang="fr-BE" dirty="0" smtClean="0"/>
              <a:t>risques psycho-sociaux</a:t>
            </a:r>
          </a:p>
          <a:p>
            <a:pPr>
              <a:buFont typeface="Courier New" panose="02070309020205020404" pitchFamily="49" charset="0"/>
              <a:buChar char="o"/>
            </a:pPr>
            <a:endParaRPr lang="fr-BE" dirty="0" smtClean="0"/>
          </a:p>
          <a:p>
            <a:pPr>
              <a:buFont typeface="Courier New" panose="02070309020205020404" pitchFamily="49" charset="0"/>
              <a:buChar char="o"/>
            </a:pPr>
            <a:r>
              <a:rPr lang="fr-BE" b="1" dirty="0" smtClean="0">
                <a:solidFill>
                  <a:schemeClr val="accent1"/>
                </a:solidFill>
              </a:rPr>
              <a:t>Trajets spécifiques </a:t>
            </a:r>
            <a:r>
              <a:rPr lang="fr-BE" dirty="0" smtClean="0"/>
              <a:t>développés en fonction des besoins détectés (MGF, assuétudes, etc.)</a:t>
            </a:r>
          </a:p>
          <a:p>
            <a:pPr>
              <a:buFont typeface="Courier New" panose="02070309020205020404" pitchFamily="49" charset="0"/>
              <a:buChar char="o"/>
            </a:pPr>
            <a:endParaRPr lang="fr-BE" dirty="0" smtClean="0"/>
          </a:p>
          <a:p>
            <a:pPr>
              <a:buFont typeface="Courier New" panose="02070309020205020404" pitchFamily="49" charset="0"/>
              <a:buChar char="o"/>
            </a:pPr>
            <a:r>
              <a:rPr lang="fr-BE" b="1" dirty="0" smtClean="0">
                <a:solidFill>
                  <a:schemeClr val="accent1"/>
                </a:solidFill>
              </a:rPr>
              <a:t>Places spécifiques </a:t>
            </a:r>
            <a:r>
              <a:rPr lang="fr-BE" dirty="0" smtClean="0"/>
              <a:t>quand les besoins ne peuvent être rencontrés en centre collectif (places médicales, femmes vulnérables, transition vulnérable + </a:t>
            </a:r>
            <a:r>
              <a:rPr lang="fr-BE" dirty="0" err="1" smtClean="0"/>
              <a:t>ILAs</a:t>
            </a:r>
            <a:r>
              <a:rPr lang="fr-BE" dirty="0" smtClean="0"/>
              <a:t>) </a:t>
            </a:r>
            <a:endParaRPr lang="fr-BE" dirty="0"/>
          </a:p>
          <a:p>
            <a:pPr>
              <a:buFont typeface="Courier New" panose="02070309020205020404" pitchFamily="49" charset="0"/>
              <a:buChar char="o"/>
            </a:pPr>
            <a:endParaRPr lang="fr-BE" dirty="0"/>
          </a:p>
          <a:p>
            <a:pPr marL="0" indent="0">
              <a:buNone/>
            </a:pPr>
            <a:endParaRPr lang="fr-BE" dirty="0"/>
          </a:p>
          <a:p>
            <a:pPr marL="0" indent="0">
              <a:buNone/>
            </a:pPr>
            <a:endParaRPr lang="fr-BE" dirty="0"/>
          </a:p>
        </p:txBody>
      </p:sp>
      <p:pic>
        <p:nvPicPr>
          <p:cNvPr id="10" name="Image 9"/>
          <p:cNvPicPr>
            <a:picLocks noChangeAspect="1"/>
          </p:cNvPicPr>
          <p:nvPr/>
        </p:nvPicPr>
        <p:blipFill>
          <a:blip r:embed="rId2"/>
          <a:stretch>
            <a:fillRect/>
          </a:stretch>
        </p:blipFill>
        <p:spPr>
          <a:xfrm>
            <a:off x="8079506" y="241667"/>
            <a:ext cx="725487" cy="743776"/>
          </a:xfrm>
          <a:prstGeom prst="rect">
            <a:avLst/>
          </a:prstGeom>
        </p:spPr>
      </p:pic>
    </p:spTree>
    <p:extLst>
      <p:ext uri="{BB962C8B-B14F-4D97-AF65-F5344CB8AC3E}">
        <p14:creationId xmlns:p14="http://schemas.microsoft.com/office/powerpoint/2010/main" val="68656297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903268" y="759210"/>
            <a:ext cx="7520250" cy="857400"/>
          </a:xfrm>
          <a:prstGeom prst="rect">
            <a:avLst/>
          </a:prstGeom>
        </p:spPr>
        <p:txBody>
          <a:bodyPr spcFirstLastPara="1" wrap="square" lIns="0" tIns="91425" rIns="91425" bIns="91425" anchor="t" anchorCtr="0">
            <a:noAutofit/>
          </a:bodyPr>
          <a:lstStyle/>
          <a:p>
            <a:pPr lvl="0"/>
            <a:r>
              <a:rPr lang="fr-BE" sz="4400" dirty="0" smtClean="0">
                <a:solidFill>
                  <a:srgbClr val="CF192C"/>
                </a:solidFill>
              </a:rPr>
              <a:t>Plan </a:t>
            </a:r>
            <a:r>
              <a:rPr lang="fr-BE" sz="4400" dirty="0" smtClean="0"/>
              <a:t>de la présentation</a:t>
            </a:r>
            <a:endParaRPr sz="4400" dirty="0"/>
          </a:p>
        </p:txBody>
      </p:sp>
      <p:sp>
        <p:nvSpPr>
          <p:cNvPr id="102" name="Shape 102"/>
          <p:cNvSpPr txBox="1">
            <a:spLocks noGrp="1"/>
          </p:cNvSpPr>
          <p:nvPr>
            <p:ph type="body" idx="1"/>
          </p:nvPr>
        </p:nvSpPr>
        <p:spPr>
          <a:xfrm>
            <a:off x="1909236" y="1936966"/>
            <a:ext cx="5092066" cy="2253180"/>
          </a:xfrm>
          <a:prstGeom prst="rect">
            <a:avLst/>
          </a:prstGeom>
        </p:spPr>
        <p:txBody>
          <a:bodyPr spcFirstLastPara="1" wrap="square" lIns="0" tIns="0" rIns="0" bIns="0" anchor="t" anchorCtr="0">
            <a:noAutofit/>
          </a:bodyPr>
          <a:lstStyle/>
          <a:p>
            <a:pPr marL="342900">
              <a:lnSpc>
                <a:spcPct val="200000"/>
              </a:lnSpc>
              <a:spcBef>
                <a:spcPts val="0"/>
              </a:spcBef>
              <a:buSzPct val="90000"/>
              <a:buFont typeface="+mj-lt"/>
              <a:buAutoNum type="arabicParenR"/>
            </a:pPr>
            <a:r>
              <a:rPr lang="fr-BE" sz="1500" dirty="0" smtClean="0"/>
              <a:t>Introduction</a:t>
            </a:r>
          </a:p>
          <a:p>
            <a:pPr marL="342900">
              <a:lnSpc>
                <a:spcPct val="200000"/>
              </a:lnSpc>
              <a:spcBef>
                <a:spcPts val="0"/>
              </a:spcBef>
              <a:buSzPct val="90000"/>
              <a:buFont typeface="+mj-lt"/>
              <a:buAutoNum type="arabicParenR"/>
            </a:pPr>
            <a:r>
              <a:rPr lang="fr-BE" sz="1500" dirty="0" smtClean="0"/>
              <a:t>Appel à projets national 2019: Généralités</a:t>
            </a:r>
            <a:endParaRPr lang="fr-BE" sz="1500" dirty="0"/>
          </a:p>
          <a:p>
            <a:pPr marL="342900">
              <a:lnSpc>
                <a:spcPct val="200000"/>
              </a:lnSpc>
              <a:spcBef>
                <a:spcPts val="0"/>
              </a:spcBef>
              <a:buSzPct val="90000"/>
              <a:buFont typeface="+mj-lt"/>
              <a:buAutoNum type="arabicParenR"/>
            </a:pPr>
            <a:r>
              <a:rPr lang="fr-BE" sz="1500" dirty="0" smtClean="0"/>
              <a:t>Appel à projets national 2019 : Priorités</a:t>
            </a:r>
          </a:p>
          <a:p>
            <a:pPr marL="342900">
              <a:lnSpc>
                <a:spcPct val="200000"/>
              </a:lnSpc>
              <a:spcBef>
                <a:spcPts val="0"/>
              </a:spcBef>
              <a:buSzPct val="90000"/>
              <a:buFont typeface="+mj-lt"/>
              <a:buAutoNum type="arabicParenR"/>
            </a:pPr>
            <a:r>
              <a:rPr lang="fr-BE" sz="1500" dirty="0" smtClean="0"/>
              <a:t>Appel </a:t>
            </a:r>
            <a:r>
              <a:rPr lang="fr-BE" sz="1500" dirty="0"/>
              <a:t>à projets national 2019 : Processus de sélection</a:t>
            </a:r>
          </a:p>
          <a:p>
            <a:pPr marL="0" indent="0">
              <a:lnSpc>
                <a:spcPct val="200000"/>
              </a:lnSpc>
              <a:spcBef>
                <a:spcPts val="0"/>
              </a:spcBef>
              <a:buSzPct val="90000"/>
              <a:buNone/>
            </a:pPr>
            <a:endParaRPr lang="fr-BE" dirty="0" smtClean="0"/>
          </a:p>
          <a:p>
            <a:pPr marL="0" indent="0">
              <a:lnSpc>
                <a:spcPct val="200000"/>
              </a:lnSpc>
              <a:spcBef>
                <a:spcPts val="0"/>
              </a:spcBef>
              <a:buSzPct val="90000"/>
              <a:buNone/>
            </a:pPr>
            <a:endParaRPr lang="fr-BE" dirty="0" smtClean="0"/>
          </a:p>
        </p:txBody>
      </p:sp>
      <p:sp>
        <p:nvSpPr>
          <p:cNvPr id="10" name="Shape 102"/>
          <p:cNvSpPr txBox="1">
            <a:spLocks/>
          </p:cNvSpPr>
          <p:nvPr/>
        </p:nvSpPr>
        <p:spPr>
          <a:xfrm>
            <a:off x="5038335" y="1616610"/>
            <a:ext cx="3658992" cy="30276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rgbClr val="CF192C"/>
              </a:buClr>
              <a:buSzPts val="1800"/>
              <a:buFont typeface="Raleway Light"/>
              <a:buChar char="●"/>
              <a:defRPr sz="1800" b="0" i="0" u="none" strike="noStrike" cap="none">
                <a:solidFill>
                  <a:srgbClr val="666666"/>
                </a:solidFill>
                <a:latin typeface="Raleway Light"/>
                <a:ea typeface="Raleway Light"/>
                <a:cs typeface="Raleway Light"/>
                <a:sym typeface="Raleway Light"/>
              </a:defRPr>
            </a:lvl1pPr>
            <a:lvl2pPr marL="914400" marR="0" lvl="1" indent="-342900" algn="l" rtl="0">
              <a:lnSpc>
                <a:spcPct val="100000"/>
              </a:lnSpc>
              <a:spcBef>
                <a:spcPts val="0"/>
              </a:spcBef>
              <a:spcAft>
                <a:spcPts val="0"/>
              </a:spcAft>
              <a:buClr>
                <a:srgbClr val="FFB600"/>
              </a:buClr>
              <a:buSzPts val="1800"/>
              <a:buFont typeface="Raleway Light"/>
              <a:buChar char="○"/>
              <a:defRPr sz="1800" b="0" i="0" u="none" strike="noStrike" cap="none">
                <a:solidFill>
                  <a:srgbClr val="666666"/>
                </a:solidFill>
                <a:latin typeface="Raleway Light"/>
                <a:ea typeface="Raleway Light"/>
                <a:cs typeface="Raleway Light"/>
                <a:sym typeface="Raleway Light"/>
              </a:defRPr>
            </a:lvl2pPr>
            <a:lvl3pPr marL="1371600" marR="0" lvl="2" indent="-342900" algn="l" rtl="0">
              <a:lnSpc>
                <a:spcPct val="100000"/>
              </a:lnSpc>
              <a:spcBef>
                <a:spcPts val="0"/>
              </a:spcBef>
              <a:spcAft>
                <a:spcPts val="0"/>
              </a:spcAft>
              <a:buClr>
                <a:srgbClr val="FFB600"/>
              </a:buClr>
              <a:buSzPts val="1800"/>
              <a:buFont typeface="Raleway Light"/>
              <a:buChar char="■"/>
              <a:defRPr sz="1800" b="0" i="0" u="none" strike="noStrike" cap="none">
                <a:solidFill>
                  <a:srgbClr val="666666"/>
                </a:solidFill>
                <a:latin typeface="Raleway Light"/>
                <a:ea typeface="Raleway Light"/>
                <a:cs typeface="Raleway Light"/>
                <a:sym typeface="Raleway Light"/>
              </a:defRPr>
            </a:lvl3pPr>
            <a:lvl4pPr marL="1828800" marR="0" lvl="3" indent="-342900" algn="l" rtl="0">
              <a:lnSpc>
                <a:spcPct val="100000"/>
              </a:lnSpc>
              <a:spcBef>
                <a:spcPts val="0"/>
              </a:spcBef>
              <a:spcAft>
                <a:spcPts val="0"/>
              </a:spcAft>
              <a:buClr>
                <a:srgbClr val="666666"/>
              </a:buClr>
              <a:buSzPts val="1800"/>
              <a:buFont typeface="Raleway Light"/>
              <a:buChar char="●"/>
              <a:defRPr sz="1800" b="0" i="0" u="none" strike="noStrike" cap="none">
                <a:solidFill>
                  <a:srgbClr val="666666"/>
                </a:solidFill>
                <a:latin typeface="Raleway Light"/>
                <a:ea typeface="Raleway Light"/>
                <a:cs typeface="Raleway Light"/>
                <a:sym typeface="Raleway Light"/>
              </a:defRPr>
            </a:lvl4pPr>
            <a:lvl5pPr marL="2286000" marR="0" lvl="4" indent="-342900" algn="l" rtl="0">
              <a:lnSpc>
                <a:spcPct val="100000"/>
              </a:lnSpc>
              <a:spcBef>
                <a:spcPts val="0"/>
              </a:spcBef>
              <a:spcAft>
                <a:spcPts val="0"/>
              </a:spcAft>
              <a:buClr>
                <a:srgbClr val="666666"/>
              </a:buClr>
              <a:buSzPts val="1800"/>
              <a:buFont typeface="Raleway Light"/>
              <a:buChar char="○"/>
              <a:defRPr sz="1800" b="0" i="0" u="none" strike="noStrike" cap="none">
                <a:solidFill>
                  <a:srgbClr val="666666"/>
                </a:solidFill>
                <a:latin typeface="Raleway Light"/>
                <a:ea typeface="Raleway Light"/>
                <a:cs typeface="Raleway Light"/>
                <a:sym typeface="Raleway Light"/>
              </a:defRPr>
            </a:lvl5pPr>
            <a:lvl6pPr marL="2743200" marR="0" lvl="5" indent="-342900" algn="l" rtl="0">
              <a:lnSpc>
                <a:spcPct val="100000"/>
              </a:lnSpc>
              <a:spcBef>
                <a:spcPts val="0"/>
              </a:spcBef>
              <a:spcAft>
                <a:spcPts val="0"/>
              </a:spcAft>
              <a:buClr>
                <a:srgbClr val="666666"/>
              </a:buClr>
              <a:buSzPts val="1800"/>
              <a:buFont typeface="Raleway Light"/>
              <a:buChar char="■"/>
              <a:defRPr sz="1800" b="0" i="0" u="none" strike="noStrike" cap="none">
                <a:solidFill>
                  <a:srgbClr val="666666"/>
                </a:solidFill>
                <a:latin typeface="Raleway Light"/>
                <a:ea typeface="Raleway Light"/>
                <a:cs typeface="Raleway Light"/>
                <a:sym typeface="Raleway Light"/>
              </a:defRPr>
            </a:lvl6pPr>
            <a:lvl7pPr marL="3200400" marR="0" lvl="6" indent="-342900" algn="l" rtl="0">
              <a:lnSpc>
                <a:spcPct val="100000"/>
              </a:lnSpc>
              <a:spcBef>
                <a:spcPts val="0"/>
              </a:spcBef>
              <a:spcAft>
                <a:spcPts val="0"/>
              </a:spcAft>
              <a:buClr>
                <a:srgbClr val="666666"/>
              </a:buClr>
              <a:buSzPts val="1800"/>
              <a:buFont typeface="Raleway Light"/>
              <a:buChar char="●"/>
              <a:defRPr sz="1800" b="0" i="0" u="none" strike="noStrike" cap="none">
                <a:solidFill>
                  <a:srgbClr val="666666"/>
                </a:solidFill>
                <a:latin typeface="Raleway Light"/>
                <a:ea typeface="Raleway Light"/>
                <a:cs typeface="Raleway Light"/>
                <a:sym typeface="Raleway Light"/>
              </a:defRPr>
            </a:lvl7pPr>
            <a:lvl8pPr marL="3657600" marR="0" lvl="7" indent="-342900" algn="l" rtl="0">
              <a:lnSpc>
                <a:spcPct val="100000"/>
              </a:lnSpc>
              <a:spcBef>
                <a:spcPts val="0"/>
              </a:spcBef>
              <a:spcAft>
                <a:spcPts val="0"/>
              </a:spcAft>
              <a:buClr>
                <a:srgbClr val="666666"/>
              </a:buClr>
              <a:buSzPts val="1800"/>
              <a:buFont typeface="Raleway Light"/>
              <a:buChar char="○"/>
              <a:defRPr sz="1800" b="0" i="0" u="none" strike="noStrike" cap="none">
                <a:solidFill>
                  <a:srgbClr val="666666"/>
                </a:solidFill>
                <a:latin typeface="Raleway Light"/>
                <a:ea typeface="Raleway Light"/>
                <a:cs typeface="Raleway Light"/>
                <a:sym typeface="Raleway Light"/>
              </a:defRPr>
            </a:lvl8pPr>
            <a:lvl9pPr marL="4114800" marR="0" lvl="8" indent="-342900" algn="l" rtl="0">
              <a:lnSpc>
                <a:spcPct val="100000"/>
              </a:lnSpc>
              <a:spcBef>
                <a:spcPts val="0"/>
              </a:spcBef>
              <a:spcAft>
                <a:spcPts val="0"/>
              </a:spcAft>
              <a:buClr>
                <a:srgbClr val="666666"/>
              </a:buClr>
              <a:buSzPts val="1800"/>
              <a:buFont typeface="Raleway Light"/>
              <a:buChar char="■"/>
              <a:defRPr sz="1800" b="0" i="0" u="none" strike="noStrike" cap="none">
                <a:solidFill>
                  <a:srgbClr val="666666"/>
                </a:solidFill>
                <a:latin typeface="Raleway Light"/>
                <a:ea typeface="Raleway Light"/>
                <a:cs typeface="Raleway Light"/>
                <a:sym typeface="Raleway Light"/>
              </a:defRPr>
            </a:lvl9pPr>
          </a:lstStyle>
          <a:p>
            <a:pPr marL="342900">
              <a:lnSpc>
                <a:spcPct val="200000"/>
              </a:lnSpc>
              <a:spcBef>
                <a:spcPts val="0"/>
              </a:spcBef>
              <a:buSzPct val="90000"/>
              <a:buFont typeface="+mj-lt"/>
              <a:buAutoNum type="arabicParenR" startAt="5"/>
            </a:pPr>
            <a:endParaRPr lang="fr-BE" dirty="0"/>
          </a:p>
        </p:txBody>
      </p:sp>
      <p:grpSp>
        <p:nvGrpSpPr>
          <p:cNvPr id="18" name="Shape 409"/>
          <p:cNvGrpSpPr/>
          <p:nvPr/>
        </p:nvGrpSpPr>
        <p:grpSpPr>
          <a:xfrm>
            <a:off x="8023768" y="437920"/>
            <a:ext cx="799499" cy="642580"/>
            <a:chOff x="3918650" y="293075"/>
            <a:chExt cx="488500" cy="412775"/>
          </a:xfrm>
        </p:grpSpPr>
        <p:sp>
          <p:nvSpPr>
            <p:cNvPr id="19" name="Shape 410"/>
            <p:cNvSpPr/>
            <p:nvPr/>
          </p:nvSpPr>
          <p:spPr>
            <a:xfrm>
              <a:off x="4085350" y="293675"/>
              <a:ext cx="154500" cy="412175"/>
            </a:xfrm>
            <a:custGeom>
              <a:avLst/>
              <a:gdLst/>
              <a:ahLst/>
              <a:cxnLst/>
              <a:rect l="0" t="0" r="0" b="0"/>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solidFill>
              <a:srgbClr val="CF192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411"/>
            <p:cNvSpPr/>
            <p:nvPr/>
          </p:nvSpPr>
          <p:spPr>
            <a:xfrm>
              <a:off x="3918650" y="293075"/>
              <a:ext cx="153900" cy="407275"/>
            </a:xfrm>
            <a:custGeom>
              <a:avLst/>
              <a:gdLst/>
              <a:ahLst/>
              <a:cxnLst/>
              <a:rect l="0" t="0" r="0" b="0"/>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solidFill>
              <a:srgbClr val="CF192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Shape 412"/>
            <p:cNvSpPr/>
            <p:nvPr/>
          </p:nvSpPr>
          <p:spPr>
            <a:xfrm>
              <a:off x="4253250" y="298550"/>
              <a:ext cx="153900" cy="406675"/>
            </a:xfrm>
            <a:custGeom>
              <a:avLst/>
              <a:gdLst/>
              <a:ahLst/>
              <a:cxnLst/>
              <a:rect l="0" t="0" r="0" b="0"/>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solidFill>
              <a:srgbClr val="CF192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extLst>
      <p:ext uri="{BB962C8B-B14F-4D97-AF65-F5344CB8AC3E}">
        <p14:creationId xmlns:p14="http://schemas.microsoft.com/office/powerpoint/2010/main" val="1060266336"/>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22000" y="613555"/>
            <a:ext cx="7520250" cy="1425109"/>
          </a:xfrm>
        </p:spPr>
        <p:txBody>
          <a:bodyPr/>
          <a:lstStyle/>
          <a:p>
            <a:r>
              <a:rPr lang="fr-BE" sz="2000" b="1" dirty="0"/>
              <a:t>4</a:t>
            </a:r>
            <a:r>
              <a:rPr lang="fr-BE" sz="2000" b="1" dirty="0" smtClean="0"/>
              <a:t>. La préparation à l’intégration</a:t>
            </a:r>
            <a:endParaRPr lang="fr-BE" sz="2000" b="1" dirty="0"/>
          </a:p>
        </p:txBody>
      </p:sp>
      <p:sp>
        <p:nvSpPr>
          <p:cNvPr id="3" name="Espace réservé du texte 2"/>
          <p:cNvSpPr>
            <a:spLocks noGrp="1"/>
          </p:cNvSpPr>
          <p:nvPr>
            <p:ph type="body" idx="1"/>
          </p:nvPr>
        </p:nvSpPr>
        <p:spPr>
          <a:xfrm>
            <a:off x="860972" y="1087582"/>
            <a:ext cx="7520251" cy="3120919"/>
          </a:xfrm>
        </p:spPr>
        <p:txBody>
          <a:bodyPr/>
          <a:lstStyle/>
          <a:p>
            <a:pPr marL="0" indent="0">
              <a:buNone/>
            </a:pPr>
            <a:r>
              <a:rPr lang="fr-BE" sz="1500" b="1" dirty="0" smtClean="0">
                <a:solidFill>
                  <a:srgbClr val="CF002C"/>
                </a:solidFill>
              </a:rPr>
              <a:t>Rôle </a:t>
            </a:r>
            <a:r>
              <a:rPr lang="fr-BE" sz="1500" b="1" dirty="0">
                <a:solidFill>
                  <a:srgbClr val="CF002C"/>
                </a:solidFill>
              </a:rPr>
              <a:t>de </a:t>
            </a:r>
            <a:r>
              <a:rPr lang="fr-BE" sz="1500" b="1" dirty="0" err="1">
                <a:solidFill>
                  <a:srgbClr val="CF002C"/>
                </a:solidFill>
              </a:rPr>
              <a:t>Fedasil</a:t>
            </a:r>
            <a:endParaRPr lang="fr-BE" sz="1500" b="1" dirty="0">
              <a:solidFill>
                <a:srgbClr val="CF002C"/>
              </a:solidFill>
            </a:endParaRPr>
          </a:p>
          <a:p>
            <a:pPr>
              <a:buFont typeface="Courier New" panose="02070309020205020404" pitchFamily="49" charset="0"/>
              <a:buChar char="o"/>
            </a:pPr>
            <a:r>
              <a:rPr lang="fr-BE" sz="1200" dirty="0" smtClean="0">
                <a:solidFill>
                  <a:schemeClr val="bg2">
                    <a:lumMod val="75000"/>
                  </a:schemeClr>
                </a:solidFill>
              </a:rPr>
              <a:t>L’intégration </a:t>
            </a:r>
            <a:r>
              <a:rPr lang="fr-BE" sz="1200" dirty="0">
                <a:solidFill>
                  <a:schemeClr val="bg2">
                    <a:lumMod val="75000"/>
                  </a:schemeClr>
                </a:solidFill>
              </a:rPr>
              <a:t>n’est pas du ressort de </a:t>
            </a:r>
            <a:r>
              <a:rPr lang="fr-BE" sz="1200" dirty="0" err="1">
                <a:solidFill>
                  <a:schemeClr val="bg2">
                    <a:lumMod val="75000"/>
                  </a:schemeClr>
                </a:solidFill>
              </a:rPr>
              <a:t>Fedasil</a:t>
            </a:r>
            <a:r>
              <a:rPr lang="fr-BE" sz="1200" dirty="0">
                <a:solidFill>
                  <a:schemeClr val="bg2">
                    <a:lumMod val="75000"/>
                  </a:schemeClr>
                </a:solidFill>
              </a:rPr>
              <a:t> </a:t>
            </a:r>
            <a:r>
              <a:rPr lang="fr-BE" sz="1200" i="1" dirty="0">
                <a:solidFill>
                  <a:schemeClr val="bg2">
                    <a:lumMod val="75000"/>
                  </a:schemeClr>
                </a:solidFill>
              </a:rPr>
              <a:t>stricto sensu </a:t>
            </a:r>
            <a:r>
              <a:rPr lang="fr-BE" sz="1200" dirty="0">
                <a:solidFill>
                  <a:schemeClr val="bg2">
                    <a:lumMod val="75000"/>
                  </a:schemeClr>
                </a:solidFill>
              </a:rPr>
              <a:t>mais des </a:t>
            </a:r>
            <a:r>
              <a:rPr lang="fr-BE" sz="1200" dirty="0" smtClean="0">
                <a:solidFill>
                  <a:schemeClr val="bg2">
                    <a:lumMod val="75000"/>
                  </a:schemeClr>
                </a:solidFill>
              </a:rPr>
              <a:t>Communautés</a:t>
            </a:r>
            <a:endParaRPr lang="fr-BE" sz="1200" dirty="0">
              <a:solidFill>
                <a:schemeClr val="bg2">
                  <a:lumMod val="75000"/>
                </a:schemeClr>
              </a:solidFill>
            </a:endParaRPr>
          </a:p>
          <a:p>
            <a:pPr>
              <a:buFont typeface="Courier New" panose="02070309020205020404" pitchFamily="49" charset="0"/>
              <a:buChar char="o"/>
            </a:pPr>
            <a:r>
              <a:rPr lang="fr-BE" sz="1200" dirty="0">
                <a:solidFill>
                  <a:schemeClr val="bg2">
                    <a:lumMod val="75000"/>
                  </a:schemeClr>
                </a:solidFill>
              </a:rPr>
              <a:t>Fedasil peut </a:t>
            </a:r>
            <a:r>
              <a:rPr lang="fr-BE" sz="1200" dirty="0" smtClean="0">
                <a:solidFill>
                  <a:schemeClr val="bg2">
                    <a:lumMod val="75000"/>
                  </a:schemeClr>
                </a:solidFill>
              </a:rPr>
              <a:t>toutefois jouer </a:t>
            </a:r>
            <a:r>
              <a:rPr lang="fr-BE" sz="1200" dirty="0">
                <a:solidFill>
                  <a:schemeClr val="bg2">
                    <a:lumMod val="75000"/>
                  </a:schemeClr>
                </a:solidFill>
              </a:rPr>
              <a:t>un </a:t>
            </a:r>
            <a:r>
              <a:rPr lang="fr-BE" sz="1200" b="1" dirty="0">
                <a:solidFill>
                  <a:schemeClr val="bg2">
                    <a:lumMod val="75000"/>
                  </a:schemeClr>
                </a:solidFill>
              </a:rPr>
              <a:t>rôle préparatoire </a:t>
            </a:r>
            <a:r>
              <a:rPr lang="fr-BE" sz="1200" dirty="0" smtClean="0">
                <a:solidFill>
                  <a:schemeClr val="bg2">
                    <a:lumMod val="75000"/>
                  </a:schemeClr>
                </a:solidFill>
              </a:rPr>
              <a:t>important en :  </a:t>
            </a:r>
          </a:p>
          <a:p>
            <a:pPr lvl="1">
              <a:buFont typeface="Arial" panose="020B0604020202020204" pitchFamily="34" charset="0"/>
              <a:buChar char="•"/>
            </a:pPr>
            <a:r>
              <a:rPr lang="fr-BE" sz="1000" dirty="0" smtClean="0">
                <a:solidFill>
                  <a:schemeClr val="bg2">
                    <a:lumMod val="75000"/>
                  </a:schemeClr>
                </a:solidFill>
              </a:rPr>
              <a:t>Facilitant la transition par un trajet d’accompagnement adapté et harmonisé, la mise en œuvre du nouveau modèle d’accueil et par des accords de collaboration avec les différentes autorités compétentes en matière d’intégration (« warme </a:t>
            </a:r>
            <a:r>
              <a:rPr lang="fr-BE" sz="1000" dirty="0" err="1" smtClean="0">
                <a:solidFill>
                  <a:schemeClr val="bg2">
                    <a:lumMod val="75000"/>
                  </a:schemeClr>
                </a:solidFill>
              </a:rPr>
              <a:t>overdracht</a:t>
            </a:r>
            <a:r>
              <a:rPr lang="fr-BE" sz="1000" dirty="0" smtClean="0">
                <a:solidFill>
                  <a:schemeClr val="bg2">
                    <a:lumMod val="75000"/>
                  </a:schemeClr>
                </a:solidFill>
              </a:rPr>
              <a:t> »)</a:t>
            </a:r>
          </a:p>
          <a:p>
            <a:pPr lvl="1">
              <a:buFont typeface="Arial" panose="020B0604020202020204" pitchFamily="34" charset="0"/>
              <a:buChar char="•"/>
            </a:pPr>
            <a:r>
              <a:rPr lang="fr-BE" sz="1000" dirty="0" smtClean="0">
                <a:solidFill>
                  <a:schemeClr val="bg2">
                    <a:lumMod val="75000"/>
                  </a:schemeClr>
                </a:solidFill>
              </a:rPr>
              <a:t>Favorisant </a:t>
            </a:r>
            <a:r>
              <a:rPr lang="fr-BE" sz="1000" dirty="0">
                <a:solidFill>
                  <a:schemeClr val="bg2">
                    <a:lumMod val="75000"/>
                  </a:schemeClr>
                </a:solidFill>
              </a:rPr>
              <a:t>une augmentation de la </a:t>
            </a:r>
            <a:r>
              <a:rPr lang="fr-BE" sz="1000" dirty="0" smtClean="0">
                <a:solidFill>
                  <a:schemeClr val="bg2">
                    <a:lumMod val="75000"/>
                  </a:schemeClr>
                </a:solidFill>
              </a:rPr>
              <a:t>participation </a:t>
            </a:r>
            <a:r>
              <a:rPr lang="fr-BE" sz="1000" dirty="0">
                <a:solidFill>
                  <a:schemeClr val="bg2">
                    <a:lumMod val="75000"/>
                  </a:schemeClr>
                </a:solidFill>
              </a:rPr>
              <a:t>à la </a:t>
            </a:r>
            <a:r>
              <a:rPr lang="fr-BE" sz="1000" b="1" dirty="0">
                <a:solidFill>
                  <a:schemeClr val="bg2">
                    <a:lumMod val="75000"/>
                  </a:schemeClr>
                </a:solidFill>
              </a:rPr>
              <a:t>vie </a:t>
            </a:r>
            <a:r>
              <a:rPr lang="fr-BE" sz="1000" b="1" dirty="0" smtClean="0">
                <a:solidFill>
                  <a:schemeClr val="bg2">
                    <a:lumMod val="75000"/>
                  </a:schemeClr>
                </a:solidFill>
              </a:rPr>
              <a:t>sociale </a:t>
            </a:r>
            <a:r>
              <a:rPr lang="fr-BE" sz="1000" dirty="0" smtClean="0">
                <a:solidFill>
                  <a:schemeClr val="bg2">
                    <a:lumMod val="75000"/>
                  </a:schemeClr>
                </a:solidFill>
              </a:rPr>
              <a:t>pendant </a:t>
            </a:r>
            <a:r>
              <a:rPr lang="fr-BE" sz="1000" dirty="0">
                <a:solidFill>
                  <a:schemeClr val="bg2">
                    <a:lumMod val="75000"/>
                  </a:schemeClr>
                </a:solidFill>
              </a:rPr>
              <a:t>le séjour dans le réseau d’accueil (via sport, mouvements de jeunesse, travail, alphabétisation, etc.)</a:t>
            </a:r>
          </a:p>
          <a:p>
            <a:pPr marL="0" indent="0">
              <a:buNone/>
            </a:pPr>
            <a:endParaRPr lang="fr-BE" sz="1200" dirty="0" smtClean="0"/>
          </a:p>
          <a:p>
            <a:pPr marL="0" indent="0">
              <a:buNone/>
            </a:pPr>
            <a:r>
              <a:rPr lang="fr-BE" sz="1500" b="1" dirty="0" smtClean="0">
                <a:solidFill>
                  <a:srgbClr val="CF002C"/>
                </a:solidFill>
              </a:rPr>
              <a:t>Actions concrètes</a:t>
            </a:r>
          </a:p>
          <a:p>
            <a:pPr>
              <a:buFont typeface="Courier New" panose="02070309020205020404" pitchFamily="49" charset="0"/>
              <a:buChar char="o"/>
            </a:pPr>
            <a:r>
              <a:rPr lang="fr-BE" sz="1200" dirty="0" smtClean="0">
                <a:solidFill>
                  <a:schemeClr val="bg2">
                    <a:lumMod val="75000"/>
                  </a:schemeClr>
                </a:solidFill>
              </a:rPr>
              <a:t>Développement </a:t>
            </a:r>
            <a:r>
              <a:rPr lang="fr-BE" sz="1200" dirty="0">
                <a:solidFill>
                  <a:schemeClr val="bg2">
                    <a:lumMod val="75000"/>
                  </a:schemeClr>
                </a:solidFill>
              </a:rPr>
              <a:t>d’un </a:t>
            </a:r>
            <a:r>
              <a:rPr lang="fr-BE" sz="1200" b="1" dirty="0">
                <a:solidFill>
                  <a:schemeClr val="bg2">
                    <a:lumMod val="75000"/>
                  </a:schemeClr>
                </a:solidFill>
              </a:rPr>
              <a:t>cadre politique </a:t>
            </a:r>
            <a:r>
              <a:rPr lang="fr-BE" sz="1200" dirty="0">
                <a:solidFill>
                  <a:schemeClr val="bg2">
                    <a:lumMod val="75000"/>
                  </a:schemeClr>
                </a:solidFill>
              </a:rPr>
              <a:t>concernant l’intégration </a:t>
            </a:r>
            <a:r>
              <a:rPr lang="fr-BE" sz="1200" dirty="0" smtClean="0">
                <a:solidFill>
                  <a:schemeClr val="bg2">
                    <a:lumMod val="75000"/>
                  </a:schemeClr>
                </a:solidFill>
              </a:rPr>
              <a:t>(</a:t>
            </a:r>
            <a:r>
              <a:rPr lang="fr-BE" sz="1200" dirty="0">
                <a:solidFill>
                  <a:schemeClr val="bg2">
                    <a:lumMod val="75000"/>
                  </a:schemeClr>
                </a:solidFill>
              </a:rPr>
              <a:t>différents aspects: travail, logement, éducation, formation, </a:t>
            </a:r>
            <a:r>
              <a:rPr lang="fr-BE" sz="1200" dirty="0" smtClean="0">
                <a:solidFill>
                  <a:schemeClr val="bg2">
                    <a:lumMod val="75000"/>
                  </a:schemeClr>
                </a:solidFill>
              </a:rPr>
              <a:t>apprentissage </a:t>
            </a:r>
            <a:r>
              <a:rPr lang="fr-BE" sz="1200" dirty="0">
                <a:solidFill>
                  <a:schemeClr val="bg2">
                    <a:lumMod val="75000"/>
                  </a:schemeClr>
                </a:solidFill>
              </a:rPr>
              <a:t>des langues, bénévolat) </a:t>
            </a:r>
            <a:endParaRPr lang="fr-BE" sz="1200" dirty="0" smtClean="0">
              <a:solidFill>
                <a:schemeClr val="bg2">
                  <a:lumMod val="75000"/>
                </a:schemeClr>
              </a:solidFill>
            </a:endParaRPr>
          </a:p>
          <a:p>
            <a:pPr>
              <a:buFont typeface="Courier New" panose="02070309020205020404" pitchFamily="49" charset="0"/>
              <a:buChar char="o"/>
            </a:pPr>
            <a:r>
              <a:rPr lang="fr-BE" sz="1200" b="1" dirty="0" smtClean="0">
                <a:solidFill>
                  <a:schemeClr val="bg2">
                    <a:lumMod val="75000"/>
                  </a:schemeClr>
                </a:solidFill>
              </a:rPr>
              <a:t>Accent mis sur le travail</a:t>
            </a:r>
          </a:p>
          <a:p>
            <a:pPr lvl="1">
              <a:buFont typeface="Arial" panose="020B0604020202020204" pitchFamily="34" charset="0"/>
              <a:buChar char="•"/>
            </a:pPr>
            <a:r>
              <a:rPr lang="fr-BE" sz="1000" dirty="0" smtClean="0">
                <a:solidFill>
                  <a:schemeClr val="bg2">
                    <a:lumMod val="75000"/>
                  </a:schemeClr>
                </a:solidFill>
              </a:rPr>
              <a:t>Notamment via des accords de collaboration avec les services de l’emploi (VDAB, </a:t>
            </a:r>
            <a:r>
              <a:rPr lang="fr-BE" sz="1000" dirty="0" err="1" smtClean="0">
                <a:solidFill>
                  <a:schemeClr val="bg2">
                    <a:lumMod val="75000"/>
                  </a:schemeClr>
                </a:solidFill>
              </a:rPr>
              <a:t>Forem</a:t>
            </a:r>
            <a:r>
              <a:rPr lang="fr-BE" sz="1000" dirty="0" smtClean="0">
                <a:solidFill>
                  <a:schemeClr val="bg2">
                    <a:lumMod val="75000"/>
                  </a:schemeClr>
                </a:solidFill>
              </a:rPr>
              <a:t> – </a:t>
            </a:r>
            <a:r>
              <a:rPr lang="fr-BE" sz="1000" dirty="0" err="1" smtClean="0">
                <a:solidFill>
                  <a:schemeClr val="bg2">
                    <a:lumMod val="75000"/>
                  </a:schemeClr>
                </a:solidFill>
              </a:rPr>
              <a:t>Actiris</a:t>
            </a:r>
            <a:r>
              <a:rPr lang="fr-BE" sz="1000" dirty="0" smtClean="0">
                <a:solidFill>
                  <a:schemeClr val="bg2">
                    <a:lumMod val="75000"/>
                  </a:schemeClr>
                </a:solidFill>
              </a:rPr>
              <a:t> en cours) + opérationnalisation</a:t>
            </a:r>
          </a:p>
          <a:p>
            <a:pPr lvl="1">
              <a:buFont typeface="Arial" panose="020B0604020202020204" pitchFamily="34" charset="0"/>
              <a:buChar char="•"/>
            </a:pPr>
            <a:r>
              <a:rPr lang="fr-BE" sz="1000" dirty="0" smtClean="0">
                <a:solidFill>
                  <a:schemeClr val="bg2">
                    <a:lumMod val="75000"/>
                  </a:schemeClr>
                </a:solidFill>
              </a:rPr>
              <a:t>Projets/initiatives: </a:t>
            </a:r>
          </a:p>
          <a:p>
            <a:pPr marL="1028674" lvl="2" indent="0">
              <a:buNone/>
            </a:pPr>
            <a:r>
              <a:rPr lang="fr-BE" sz="1000" dirty="0">
                <a:solidFill>
                  <a:schemeClr val="bg2">
                    <a:lumMod val="75000"/>
                  </a:schemeClr>
                </a:solidFill>
              </a:rPr>
              <a:t>	</a:t>
            </a:r>
            <a:r>
              <a:rPr lang="fr-BE" sz="1000" dirty="0" smtClean="0">
                <a:solidFill>
                  <a:schemeClr val="bg2">
                    <a:lumMod val="75000"/>
                  </a:schemeClr>
                </a:solidFill>
              </a:rPr>
              <a:t>- Insertion professionnelle anticipée (via </a:t>
            </a:r>
            <a:r>
              <a:rPr lang="fr-BE" sz="1000" i="1" dirty="0" smtClean="0">
                <a:solidFill>
                  <a:schemeClr val="bg2">
                    <a:lumMod val="75000"/>
                  </a:schemeClr>
                </a:solidFill>
              </a:rPr>
              <a:t>ESF </a:t>
            </a:r>
            <a:r>
              <a:rPr lang="fr-BE" sz="1000" i="1" dirty="0" err="1" smtClean="0">
                <a:solidFill>
                  <a:schemeClr val="bg2">
                    <a:lumMod val="75000"/>
                  </a:schemeClr>
                </a:solidFill>
              </a:rPr>
              <a:t>Vlaanderen</a:t>
            </a:r>
            <a:r>
              <a:rPr lang="fr-BE" sz="1000" dirty="0" smtClean="0">
                <a:solidFill>
                  <a:schemeClr val="bg2">
                    <a:lumMod val="75000"/>
                  </a:schemeClr>
                </a:solidFill>
              </a:rPr>
              <a:t>)</a:t>
            </a:r>
          </a:p>
          <a:p>
            <a:pPr marL="1028674" lvl="2" indent="0">
              <a:buNone/>
            </a:pPr>
            <a:r>
              <a:rPr lang="fr-BE" sz="1000" dirty="0">
                <a:solidFill>
                  <a:schemeClr val="bg2">
                    <a:lumMod val="75000"/>
                  </a:schemeClr>
                </a:solidFill>
              </a:rPr>
              <a:t>	</a:t>
            </a:r>
            <a:r>
              <a:rPr lang="fr-BE" sz="1000" dirty="0" smtClean="0">
                <a:solidFill>
                  <a:schemeClr val="bg2">
                    <a:lumMod val="75000"/>
                  </a:schemeClr>
                </a:solidFill>
              </a:rPr>
              <a:t>- Employer </a:t>
            </a:r>
            <a:r>
              <a:rPr lang="fr-BE" sz="1000" dirty="0" err="1" smtClean="0">
                <a:solidFill>
                  <a:schemeClr val="bg2">
                    <a:lumMod val="75000"/>
                  </a:schemeClr>
                </a:solidFill>
              </a:rPr>
              <a:t>Tailored</a:t>
            </a:r>
            <a:r>
              <a:rPr lang="fr-BE" sz="1000" dirty="0" smtClean="0">
                <a:solidFill>
                  <a:schemeClr val="bg2">
                    <a:lumMod val="75000"/>
                  </a:schemeClr>
                </a:solidFill>
              </a:rPr>
              <a:t> Chain </a:t>
            </a:r>
            <a:r>
              <a:rPr lang="fr-BE" sz="1000" dirty="0" err="1" smtClean="0">
                <a:solidFill>
                  <a:schemeClr val="bg2">
                    <a:lumMod val="75000"/>
                  </a:schemeClr>
                </a:solidFill>
              </a:rPr>
              <a:t>Cooperation</a:t>
            </a:r>
            <a:r>
              <a:rPr lang="fr-BE" sz="1000" dirty="0" smtClean="0">
                <a:solidFill>
                  <a:schemeClr val="bg2">
                    <a:lumMod val="75000"/>
                  </a:schemeClr>
                </a:solidFill>
              </a:rPr>
              <a:t> (via </a:t>
            </a:r>
            <a:r>
              <a:rPr lang="fr-BE" sz="1000" i="1" dirty="0" smtClean="0">
                <a:solidFill>
                  <a:schemeClr val="bg2">
                    <a:lumMod val="75000"/>
                  </a:schemeClr>
                </a:solidFill>
              </a:rPr>
              <a:t>AMIF Europe</a:t>
            </a:r>
            <a:r>
              <a:rPr lang="fr-BE" sz="1000" dirty="0" smtClean="0">
                <a:solidFill>
                  <a:schemeClr val="bg2">
                    <a:lumMod val="75000"/>
                  </a:schemeClr>
                </a:solidFill>
              </a:rPr>
              <a:t>)</a:t>
            </a:r>
          </a:p>
          <a:p>
            <a:pPr marL="1028674" lvl="2" indent="0">
              <a:buNone/>
            </a:pPr>
            <a:r>
              <a:rPr lang="fr-BE" sz="1000" dirty="0">
                <a:solidFill>
                  <a:schemeClr val="bg2">
                    <a:lumMod val="75000"/>
                  </a:schemeClr>
                </a:solidFill>
              </a:rPr>
              <a:t>	</a:t>
            </a:r>
            <a:r>
              <a:rPr lang="fr-BE" sz="1000" dirty="0" smtClean="0">
                <a:solidFill>
                  <a:schemeClr val="bg2">
                    <a:lumMod val="75000"/>
                  </a:schemeClr>
                </a:solidFill>
              </a:rPr>
              <a:t>- </a:t>
            </a:r>
            <a:r>
              <a:rPr lang="fr-BE" sz="1000" dirty="0" err="1" smtClean="0">
                <a:solidFill>
                  <a:schemeClr val="bg2">
                    <a:lumMod val="75000"/>
                  </a:schemeClr>
                </a:solidFill>
              </a:rPr>
              <a:t>Your</a:t>
            </a:r>
            <a:r>
              <a:rPr lang="fr-BE" sz="1000" dirty="0" smtClean="0">
                <a:solidFill>
                  <a:schemeClr val="bg2">
                    <a:lumMod val="75000"/>
                  </a:schemeClr>
                </a:solidFill>
              </a:rPr>
              <a:t> Global Future (via </a:t>
            </a:r>
            <a:r>
              <a:rPr lang="fr-BE" sz="1000" i="1" dirty="0" smtClean="0">
                <a:solidFill>
                  <a:schemeClr val="bg2">
                    <a:lumMod val="75000"/>
                  </a:schemeClr>
                </a:solidFill>
              </a:rPr>
              <a:t>ESF </a:t>
            </a:r>
            <a:r>
              <a:rPr lang="fr-BE" sz="1000" i="1" dirty="0" err="1" smtClean="0">
                <a:solidFill>
                  <a:schemeClr val="bg2">
                    <a:lumMod val="75000"/>
                  </a:schemeClr>
                </a:solidFill>
              </a:rPr>
              <a:t>Vlaanderen</a:t>
            </a:r>
            <a:r>
              <a:rPr lang="fr-BE" sz="1000" dirty="0" smtClean="0">
                <a:solidFill>
                  <a:schemeClr val="bg2">
                    <a:lumMod val="75000"/>
                  </a:schemeClr>
                </a:solidFill>
              </a:rPr>
              <a:t>)</a:t>
            </a:r>
          </a:p>
          <a:p>
            <a:pPr marL="1028674" lvl="2" indent="0">
              <a:buNone/>
            </a:pPr>
            <a:r>
              <a:rPr lang="fr-BE" sz="1000" dirty="0">
                <a:solidFill>
                  <a:schemeClr val="bg2">
                    <a:lumMod val="75000"/>
                  </a:schemeClr>
                </a:solidFill>
              </a:rPr>
              <a:t>	</a:t>
            </a:r>
            <a:r>
              <a:rPr lang="fr-BE" sz="1000" dirty="0" smtClean="0">
                <a:solidFill>
                  <a:schemeClr val="bg2">
                    <a:lumMod val="75000"/>
                  </a:schemeClr>
                </a:solidFill>
              </a:rPr>
              <a:t>- Projets nationaux 2018 (VOKA, </a:t>
            </a:r>
            <a:r>
              <a:rPr lang="fr-BE" sz="1000" dirty="0" err="1" smtClean="0">
                <a:solidFill>
                  <a:schemeClr val="bg2">
                    <a:lumMod val="75000"/>
                  </a:schemeClr>
                </a:solidFill>
              </a:rPr>
              <a:t>Etion</a:t>
            </a:r>
            <a:r>
              <a:rPr lang="fr-BE" sz="1000" dirty="0" smtClean="0">
                <a:solidFill>
                  <a:schemeClr val="bg2">
                    <a:lumMod val="75000"/>
                  </a:schemeClr>
                </a:solidFill>
              </a:rPr>
              <a:t>)</a:t>
            </a:r>
          </a:p>
          <a:p>
            <a:pPr lvl="1">
              <a:buFont typeface="Arial" panose="020B0604020202020204" pitchFamily="34" charset="0"/>
              <a:buChar char="•"/>
            </a:pPr>
            <a:r>
              <a:rPr lang="fr-BE" sz="1000" dirty="0" smtClean="0">
                <a:solidFill>
                  <a:schemeClr val="bg2">
                    <a:lumMod val="75000"/>
                  </a:schemeClr>
                </a:solidFill>
              </a:rPr>
              <a:t>Echanges au niveau européen</a:t>
            </a:r>
          </a:p>
          <a:p>
            <a:pPr marL="0" indent="0">
              <a:buNone/>
            </a:pPr>
            <a:endParaRPr lang="fr-BE" sz="900" b="1" dirty="0" smtClean="0">
              <a:solidFill>
                <a:srgbClr val="CF002C"/>
              </a:solidFill>
            </a:endParaRPr>
          </a:p>
          <a:p>
            <a:pPr marL="0" indent="0">
              <a:buNone/>
            </a:pPr>
            <a:endParaRPr lang="fr-BE" sz="900" dirty="0"/>
          </a:p>
        </p:txBody>
      </p:sp>
      <p:pic>
        <p:nvPicPr>
          <p:cNvPr id="10" name="Image 9"/>
          <p:cNvPicPr>
            <a:picLocks noChangeAspect="1"/>
          </p:cNvPicPr>
          <p:nvPr/>
        </p:nvPicPr>
        <p:blipFill>
          <a:blip r:embed="rId2"/>
          <a:stretch>
            <a:fillRect/>
          </a:stretch>
        </p:blipFill>
        <p:spPr>
          <a:xfrm>
            <a:off x="8079506" y="241667"/>
            <a:ext cx="725487" cy="743776"/>
          </a:xfrm>
          <a:prstGeom prst="rect">
            <a:avLst/>
          </a:prstGeom>
        </p:spPr>
      </p:pic>
    </p:spTree>
    <p:extLst>
      <p:ext uri="{BB962C8B-B14F-4D97-AF65-F5344CB8AC3E}">
        <p14:creationId xmlns:p14="http://schemas.microsoft.com/office/powerpoint/2010/main" val="641964488"/>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80432"/>
            <a:ext cx="7772400" cy="1159800"/>
          </a:xfrm>
        </p:spPr>
        <p:txBody>
          <a:bodyPr/>
          <a:lstStyle/>
          <a:p>
            <a:r>
              <a:rPr lang="fr-BE" sz="4500" b="1" dirty="0" smtClean="0"/>
              <a:t>Appel à projets national:</a:t>
            </a:r>
            <a:br>
              <a:rPr lang="fr-BE" sz="4500" b="1" dirty="0" smtClean="0"/>
            </a:br>
            <a:r>
              <a:rPr lang="fr-BE" sz="4500" b="1" dirty="0" smtClean="0"/>
              <a:t>Généralités</a:t>
            </a:r>
            <a:endParaRPr lang="fr-BE" sz="4500" b="1" dirty="0"/>
          </a:p>
        </p:txBody>
      </p:sp>
      <p:sp>
        <p:nvSpPr>
          <p:cNvPr id="3" name="Sous-titre 2"/>
          <p:cNvSpPr>
            <a:spLocks noGrp="1"/>
          </p:cNvSpPr>
          <p:nvPr>
            <p:ph type="subTitle" idx="1"/>
          </p:nvPr>
        </p:nvSpPr>
        <p:spPr/>
        <p:txBody>
          <a:bodyPr/>
          <a:lstStyle/>
          <a:p>
            <a:endParaRPr lang="fr-BE" dirty="0"/>
          </a:p>
        </p:txBody>
      </p:sp>
      <p:sp>
        <p:nvSpPr>
          <p:cNvPr id="4" name="Shape 90"/>
          <p:cNvSpPr txBox="1"/>
          <p:nvPr/>
        </p:nvSpPr>
        <p:spPr>
          <a:xfrm>
            <a:off x="8040585" y="171450"/>
            <a:ext cx="720675" cy="1042875"/>
          </a:xfrm>
          <a:prstGeom prst="rect">
            <a:avLst/>
          </a:prstGeom>
          <a:noFill/>
          <a:ln>
            <a:noFill/>
          </a:ln>
        </p:spPr>
        <p:txBody>
          <a:bodyPr spcFirstLastPara="1" wrap="square" lIns="68569" tIns="68569" rIns="68569" bIns="68569" anchor="ctr" anchorCtr="0">
            <a:noAutofit/>
          </a:bodyPr>
          <a:lstStyle/>
          <a:p>
            <a:pPr algn="ctr"/>
            <a:r>
              <a:rPr lang="en" sz="9600" dirty="0" smtClean="0">
                <a:solidFill>
                  <a:srgbClr val="FFFFFF"/>
                </a:solidFill>
                <a:latin typeface="Raleway ExtraBold"/>
                <a:ea typeface="Raleway ExtraBold"/>
                <a:cs typeface="Raleway ExtraBold"/>
                <a:sym typeface="Raleway ExtraBold"/>
              </a:rPr>
              <a:t>2</a:t>
            </a:r>
            <a:endParaRPr sz="9600" dirty="0">
              <a:solidFill>
                <a:srgbClr val="FFFFFF"/>
              </a:solidFill>
              <a:latin typeface="Raleway ExtraBold"/>
              <a:ea typeface="Raleway ExtraBold"/>
              <a:cs typeface="Raleway ExtraBold"/>
              <a:sym typeface="Raleway ExtraBold"/>
            </a:endParaRPr>
          </a:p>
        </p:txBody>
      </p:sp>
    </p:spTree>
    <p:extLst>
      <p:ext uri="{BB962C8B-B14F-4D97-AF65-F5344CB8AC3E}">
        <p14:creationId xmlns:p14="http://schemas.microsoft.com/office/powerpoint/2010/main" val="1683093015"/>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22000" y="613555"/>
            <a:ext cx="7520250" cy="427205"/>
          </a:xfrm>
        </p:spPr>
        <p:txBody>
          <a:bodyPr/>
          <a:lstStyle/>
          <a:p>
            <a:r>
              <a:rPr lang="fr-BE" sz="2000" b="1" dirty="0" smtClean="0"/>
              <a:t>Généralités</a:t>
            </a:r>
            <a:endParaRPr lang="fr-BE" sz="2000" b="1" dirty="0"/>
          </a:p>
        </p:txBody>
      </p:sp>
      <p:sp>
        <p:nvSpPr>
          <p:cNvPr id="3" name="Espace réservé du texte 2"/>
          <p:cNvSpPr>
            <a:spLocks noGrp="1"/>
          </p:cNvSpPr>
          <p:nvPr>
            <p:ph type="body" idx="1"/>
          </p:nvPr>
        </p:nvSpPr>
        <p:spPr>
          <a:xfrm>
            <a:off x="744579" y="1214728"/>
            <a:ext cx="7520251" cy="3027600"/>
          </a:xfrm>
        </p:spPr>
        <p:txBody>
          <a:bodyPr/>
          <a:lstStyle/>
          <a:p>
            <a:pPr>
              <a:buFont typeface="Courier New" panose="02070309020205020404" pitchFamily="49" charset="0"/>
              <a:buChar char="o"/>
            </a:pPr>
            <a:r>
              <a:rPr lang="fr-BE" sz="1500" b="1" dirty="0">
                <a:solidFill>
                  <a:srgbClr val="CF142C"/>
                </a:solidFill>
                <a:latin typeface="Raleway Light" panose="020B0604020202020204" charset="0"/>
                <a:sym typeface="Raleway ExtraBold"/>
              </a:rPr>
              <a:t>Financement de projets</a:t>
            </a:r>
            <a:endParaRPr lang="fr-BE" sz="1500" dirty="0" smtClean="0">
              <a:solidFill>
                <a:srgbClr val="CF142C"/>
              </a:solidFill>
              <a:latin typeface="Raleway Light" panose="020B0604020202020204" charset="0"/>
            </a:endParaRPr>
          </a:p>
          <a:p>
            <a:pPr marL="0" indent="0">
              <a:buNone/>
            </a:pPr>
            <a:r>
              <a:rPr lang="fr-BE" sz="1100" dirty="0" smtClean="0"/>
              <a:t>Afin de garantir ses missions, </a:t>
            </a:r>
            <a:r>
              <a:rPr lang="fr-BE" sz="1100" dirty="0" err="1" smtClean="0"/>
              <a:t>Fedasil</a:t>
            </a:r>
            <a:r>
              <a:rPr lang="fr-BE" sz="1100" dirty="0" smtClean="0"/>
              <a:t> peut conclure différents types de </a:t>
            </a:r>
            <a:r>
              <a:rPr lang="fr-BE" sz="1100" b="1" dirty="0" smtClean="0"/>
              <a:t>conventions</a:t>
            </a:r>
            <a:r>
              <a:rPr lang="fr-BE" sz="1100" dirty="0" smtClean="0"/>
              <a:t> (accueil, retour volontaire, besoins </a:t>
            </a:r>
            <a:r>
              <a:rPr lang="fr-BE" sz="1100" dirty="0" smtClean="0"/>
              <a:t>spécifiques)</a:t>
            </a:r>
            <a:endParaRPr lang="fr-BE" sz="1100" dirty="0" smtClean="0"/>
          </a:p>
          <a:p>
            <a:pPr marL="0" indent="0">
              <a:buNone/>
            </a:pPr>
            <a:endParaRPr lang="fr-BE" sz="1100" dirty="0"/>
          </a:p>
          <a:p>
            <a:pPr marL="0" indent="0">
              <a:buNone/>
            </a:pPr>
            <a:r>
              <a:rPr lang="fr-BE" sz="1100" b="1" dirty="0" smtClean="0"/>
              <a:t>Financement projets </a:t>
            </a:r>
            <a:r>
              <a:rPr lang="fr-BE" sz="1100" dirty="0" smtClean="0"/>
              <a:t>:</a:t>
            </a:r>
          </a:p>
          <a:p>
            <a:pPr>
              <a:buFontTx/>
              <a:buChar char="-"/>
            </a:pPr>
            <a:r>
              <a:rPr lang="fr-BE" sz="1100" dirty="0" smtClean="0"/>
              <a:t>Financement national : tous les ans</a:t>
            </a:r>
          </a:p>
          <a:p>
            <a:pPr>
              <a:buFontTx/>
              <a:buChar char="-"/>
            </a:pPr>
            <a:r>
              <a:rPr lang="fr-BE" sz="1100" dirty="0" smtClean="0"/>
              <a:t>Financement européen (AMIF): par cycle de deux ans</a:t>
            </a:r>
          </a:p>
          <a:p>
            <a:pPr marL="0" indent="0">
              <a:buNone/>
            </a:pPr>
            <a:endParaRPr lang="fr-BE" sz="1100" dirty="0"/>
          </a:p>
          <a:p>
            <a:pPr marL="0" indent="0">
              <a:buNone/>
            </a:pPr>
            <a:r>
              <a:rPr lang="fr-BE" sz="1100" dirty="0" smtClean="0"/>
              <a:t>=&gt;Appel à projets national: chaque année l’Agence dispose d’un budget spécifique (533.01) dédié à la conclusion de conventions permettant de répondre aux </a:t>
            </a:r>
            <a:r>
              <a:rPr lang="fr-BE" sz="1100" b="1" dirty="0" smtClean="0"/>
              <a:t>besoins actuels </a:t>
            </a:r>
            <a:r>
              <a:rPr lang="fr-BE" sz="1100" dirty="0" smtClean="0"/>
              <a:t>du réseau d’accueil (priorités):</a:t>
            </a:r>
          </a:p>
          <a:p>
            <a:pPr marL="0" indent="0">
              <a:buNone/>
            </a:pPr>
            <a:r>
              <a:rPr lang="fr-BE" sz="1100" dirty="0" smtClean="0"/>
              <a:t>	- Approche innovante, possibilité projets-pilotes</a:t>
            </a:r>
          </a:p>
          <a:p>
            <a:pPr marL="0" indent="0">
              <a:buNone/>
            </a:pPr>
            <a:r>
              <a:rPr lang="fr-BE" sz="1100" dirty="0" smtClean="0"/>
              <a:t>	- Projets limités dans le temps (1 an avec renouvellement possible </a:t>
            </a:r>
            <a:r>
              <a:rPr lang="fr-BE" sz="1100" dirty="0" smtClean="0">
                <a:solidFill>
                  <a:schemeClr val="bg2">
                    <a:lumMod val="75000"/>
                  </a:schemeClr>
                </a:solidFill>
                <a:sym typeface="Wingdings" panose="05000000000000000000" pitchFamily="2" charset="2"/>
              </a:rPr>
              <a:t> </a:t>
            </a:r>
            <a:r>
              <a:rPr lang="fr-BE" sz="1100" b="1" dirty="0" smtClean="0">
                <a:solidFill>
                  <a:schemeClr val="bg2">
                    <a:lumMod val="75000"/>
                  </a:schemeClr>
                </a:solidFill>
                <a:sym typeface="Wingdings" panose="05000000000000000000" pitchFamily="2" charset="2"/>
              </a:rPr>
              <a:t>jusqu’à 3 ans maximum</a:t>
            </a:r>
            <a:r>
              <a:rPr lang="fr-BE" sz="1100" dirty="0" smtClean="0"/>
              <a:t>):</a:t>
            </a:r>
          </a:p>
          <a:p>
            <a:pPr marL="0" indent="0">
              <a:buNone/>
            </a:pPr>
            <a:r>
              <a:rPr lang="fr-BE" sz="1100" dirty="0"/>
              <a:t>	</a:t>
            </a:r>
            <a:r>
              <a:rPr lang="fr-BE" sz="1100" dirty="0" smtClean="0"/>
              <a:t>	</a:t>
            </a:r>
            <a:r>
              <a:rPr lang="fr-BE" sz="900" dirty="0" smtClean="0"/>
              <a:t>* Renouvellement via nouvelle sélection/nouvel appel à projets (</a:t>
            </a:r>
            <a:r>
              <a:rPr lang="fr-BE" sz="900" i="1" dirty="0" smtClean="0"/>
              <a:t>principe</a:t>
            </a:r>
            <a:r>
              <a:rPr lang="fr-BE" sz="900" dirty="0" smtClean="0"/>
              <a:t>)</a:t>
            </a:r>
          </a:p>
          <a:p>
            <a:pPr marL="0" indent="0">
              <a:buNone/>
            </a:pPr>
            <a:r>
              <a:rPr lang="fr-BE" sz="900" dirty="0"/>
              <a:t>	</a:t>
            </a:r>
            <a:r>
              <a:rPr lang="fr-BE" sz="900" dirty="0" smtClean="0"/>
              <a:t>	* Renouvellement via processus de prolongation (</a:t>
            </a:r>
            <a:r>
              <a:rPr lang="fr-BE" sz="900" i="1" dirty="0" smtClean="0"/>
              <a:t>mesure</a:t>
            </a:r>
            <a:r>
              <a:rPr lang="fr-BE" sz="900" dirty="0" smtClean="0"/>
              <a:t> (</a:t>
            </a:r>
            <a:r>
              <a:rPr lang="fr-BE" sz="900" i="1" dirty="0" smtClean="0"/>
              <a:t>très) exceptionnelle</a:t>
            </a:r>
            <a:r>
              <a:rPr lang="fr-BE" sz="900" dirty="0" smtClean="0"/>
              <a:t>)</a:t>
            </a:r>
          </a:p>
          <a:p>
            <a:pPr marL="0" indent="0">
              <a:buNone/>
            </a:pPr>
            <a:endParaRPr lang="fr-BE" sz="1100" dirty="0"/>
          </a:p>
          <a:p>
            <a:pPr marL="0" indent="0">
              <a:buNone/>
            </a:pPr>
            <a:r>
              <a:rPr lang="fr-BE" sz="1100" b="1" dirty="0"/>
              <a:t>Budget</a:t>
            </a:r>
            <a:r>
              <a:rPr lang="fr-BE" sz="1100" dirty="0"/>
              <a:t> 2019 : </a:t>
            </a:r>
            <a:r>
              <a:rPr lang="fr-BE" sz="1100" dirty="0" smtClean="0"/>
              <a:t>± 800.000 €</a:t>
            </a:r>
          </a:p>
          <a:p>
            <a:pPr marL="0" indent="0">
              <a:buNone/>
            </a:pPr>
            <a:endParaRPr lang="fr-BE" sz="1500" dirty="0"/>
          </a:p>
          <a:p>
            <a:pPr lvl="0">
              <a:buFont typeface="Courier New" panose="02070309020205020404" pitchFamily="49" charset="0"/>
              <a:buChar char="o"/>
            </a:pPr>
            <a:r>
              <a:rPr lang="fr-BE" sz="1500" b="1" dirty="0" smtClean="0">
                <a:solidFill>
                  <a:srgbClr val="CF142C"/>
                </a:solidFill>
                <a:latin typeface="Raleway Light" panose="020B0604020202020204" charset="0"/>
                <a:sym typeface="Raleway ExtraBold"/>
              </a:rPr>
              <a:t>Groupe-cible</a:t>
            </a:r>
            <a:endParaRPr lang="fr-BE" sz="1500" dirty="0">
              <a:solidFill>
                <a:srgbClr val="CF142C"/>
              </a:solidFill>
              <a:latin typeface="Raleway Light" panose="020B0604020202020204" charset="0"/>
            </a:endParaRPr>
          </a:p>
          <a:p>
            <a:pPr marL="0" indent="0">
              <a:buNone/>
            </a:pPr>
            <a:r>
              <a:rPr lang="fr-BE" sz="1100" dirty="0" smtClean="0"/>
              <a:t>= </a:t>
            </a:r>
            <a:r>
              <a:rPr lang="fr-BE" sz="1100" b="1" dirty="0" smtClean="0"/>
              <a:t>Bénéficiaires </a:t>
            </a:r>
            <a:r>
              <a:rPr lang="fr-BE" sz="1100" b="1" dirty="0"/>
              <a:t>de </a:t>
            </a:r>
            <a:r>
              <a:rPr lang="fr-BE" sz="1100" b="1" dirty="0" smtClean="0"/>
              <a:t>l’accueil et/ou collaborateurs de terrain </a:t>
            </a:r>
            <a:r>
              <a:rPr lang="fr-BE" sz="900" dirty="0" smtClean="0"/>
              <a:t>(exception: « sensibilisation des professionnels de la santé »)</a:t>
            </a:r>
            <a:endParaRPr lang="fr-BE" sz="900" dirty="0"/>
          </a:p>
          <a:p>
            <a:pPr marL="0" indent="0">
              <a:buNone/>
            </a:pPr>
            <a:endParaRPr lang="fr-BE" sz="1500" dirty="0" smtClean="0"/>
          </a:p>
          <a:p>
            <a:pPr lvl="1">
              <a:buFont typeface="Courier New" panose="02070309020205020404" pitchFamily="49" charset="0"/>
              <a:buChar char="o"/>
            </a:pPr>
            <a:endParaRPr lang="fr-BE" sz="1500" dirty="0"/>
          </a:p>
          <a:p>
            <a:pPr marL="0" indent="0">
              <a:buNone/>
            </a:pPr>
            <a:endParaRPr lang="fr-BE" sz="1500" dirty="0" smtClean="0"/>
          </a:p>
          <a:p>
            <a:pPr marL="0" indent="0">
              <a:buNone/>
            </a:pPr>
            <a:endParaRPr lang="fr-BE" sz="1500" dirty="0" smtClean="0"/>
          </a:p>
        </p:txBody>
      </p:sp>
      <p:grpSp>
        <p:nvGrpSpPr>
          <p:cNvPr id="4" name="Shape 104"/>
          <p:cNvGrpSpPr/>
          <p:nvPr/>
        </p:nvGrpSpPr>
        <p:grpSpPr>
          <a:xfrm>
            <a:off x="8135682" y="264969"/>
            <a:ext cx="613135" cy="949759"/>
            <a:chOff x="6730350" y="2315900"/>
            <a:chExt cx="257700" cy="420100"/>
          </a:xfrm>
        </p:grpSpPr>
        <p:sp>
          <p:nvSpPr>
            <p:cNvPr id="5" name="Shape 105"/>
            <p:cNvSpPr/>
            <p:nvPr/>
          </p:nvSpPr>
          <p:spPr>
            <a:xfrm>
              <a:off x="6807900" y="2671250"/>
              <a:ext cx="102600" cy="22625"/>
            </a:xfrm>
            <a:custGeom>
              <a:avLst/>
              <a:gdLst/>
              <a:ahLst/>
              <a:cxnLst/>
              <a:rect l="0" t="0" r="0" b="0"/>
              <a:pathLst>
                <a:path w="4104" h="905" extrusionOk="0">
                  <a:moveTo>
                    <a:pt x="1" y="1"/>
                  </a:moveTo>
                  <a:lnTo>
                    <a:pt x="1" y="905"/>
                  </a:lnTo>
                  <a:lnTo>
                    <a:pt x="4104" y="905"/>
                  </a:lnTo>
                  <a:lnTo>
                    <a:pt x="4104" y="1"/>
                  </a:lnTo>
                  <a:close/>
                </a:path>
              </a:pathLst>
            </a:custGeom>
            <a:solidFill>
              <a:srgbClr val="CF192C"/>
            </a:solidFill>
            <a:ln>
              <a:noFill/>
            </a:ln>
          </p:spPr>
          <p:txBody>
            <a:bodyPr spcFirstLastPara="1" wrap="square" lIns="68569" tIns="68569" rIns="68569" bIns="68569" anchor="ctr" anchorCtr="0">
              <a:noAutofit/>
            </a:bodyPr>
            <a:lstStyle/>
            <a:p>
              <a:endParaRPr sz="1050"/>
            </a:p>
          </p:txBody>
        </p:sp>
        <p:sp>
          <p:nvSpPr>
            <p:cNvPr id="6" name="Shape 106"/>
            <p:cNvSpPr/>
            <p:nvPr/>
          </p:nvSpPr>
          <p:spPr>
            <a:xfrm>
              <a:off x="6807900" y="2636450"/>
              <a:ext cx="102600" cy="22625"/>
            </a:xfrm>
            <a:custGeom>
              <a:avLst/>
              <a:gdLst/>
              <a:ahLst/>
              <a:cxnLst/>
              <a:rect l="0" t="0" r="0" b="0"/>
              <a:pathLst>
                <a:path w="4104" h="905" extrusionOk="0">
                  <a:moveTo>
                    <a:pt x="1" y="1"/>
                  </a:moveTo>
                  <a:lnTo>
                    <a:pt x="1" y="905"/>
                  </a:lnTo>
                  <a:lnTo>
                    <a:pt x="4104" y="905"/>
                  </a:lnTo>
                  <a:lnTo>
                    <a:pt x="4104" y="1"/>
                  </a:lnTo>
                  <a:close/>
                </a:path>
              </a:pathLst>
            </a:custGeom>
            <a:solidFill>
              <a:srgbClr val="CF192C"/>
            </a:solidFill>
            <a:ln>
              <a:noFill/>
            </a:ln>
          </p:spPr>
          <p:txBody>
            <a:bodyPr spcFirstLastPara="1" wrap="square" lIns="68569" tIns="68569" rIns="68569" bIns="68569" anchor="ctr" anchorCtr="0">
              <a:noAutofit/>
            </a:bodyPr>
            <a:lstStyle/>
            <a:p>
              <a:endParaRPr sz="1050"/>
            </a:p>
          </p:txBody>
        </p:sp>
        <p:sp>
          <p:nvSpPr>
            <p:cNvPr id="7" name="Shape 107"/>
            <p:cNvSpPr/>
            <p:nvPr/>
          </p:nvSpPr>
          <p:spPr>
            <a:xfrm>
              <a:off x="6807900" y="2706075"/>
              <a:ext cx="102600" cy="29925"/>
            </a:xfrm>
            <a:custGeom>
              <a:avLst/>
              <a:gdLst/>
              <a:ahLst/>
              <a:cxnLst/>
              <a:rect l="0" t="0" r="0" b="0"/>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rgbClr val="CF192C"/>
            </a:solidFill>
            <a:ln>
              <a:noFill/>
            </a:ln>
          </p:spPr>
          <p:txBody>
            <a:bodyPr spcFirstLastPara="1" wrap="square" lIns="68569" tIns="68569" rIns="68569" bIns="68569" anchor="ctr" anchorCtr="0">
              <a:noAutofit/>
            </a:bodyPr>
            <a:lstStyle/>
            <a:p>
              <a:endParaRPr sz="1050"/>
            </a:p>
          </p:txBody>
        </p:sp>
        <p:sp>
          <p:nvSpPr>
            <p:cNvPr id="8" name="Shape 108"/>
            <p:cNvSpPr/>
            <p:nvPr/>
          </p:nvSpPr>
          <p:spPr>
            <a:xfrm>
              <a:off x="6811575" y="2463675"/>
              <a:ext cx="95275" cy="160600"/>
            </a:xfrm>
            <a:custGeom>
              <a:avLst/>
              <a:gdLst/>
              <a:ahLst/>
              <a:cxnLst/>
              <a:rect l="0" t="0" r="0" b="0"/>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rgbClr val="CF192C"/>
            </a:solidFill>
            <a:ln>
              <a:noFill/>
            </a:ln>
          </p:spPr>
          <p:txBody>
            <a:bodyPr spcFirstLastPara="1" wrap="square" lIns="68569" tIns="68569" rIns="68569" bIns="68569" anchor="ctr" anchorCtr="0">
              <a:noAutofit/>
            </a:bodyPr>
            <a:lstStyle/>
            <a:p>
              <a:endParaRPr sz="1050"/>
            </a:p>
          </p:txBody>
        </p:sp>
        <p:sp>
          <p:nvSpPr>
            <p:cNvPr id="9" name="Shape 109"/>
            <p:cNvSpPr/>
            <p:nvPr/>
          </p:nvSpPr>
          <p:spPr>
            <a:xfrm>
              <a:off x="6730350" y="2315900"/>
              <a:ext cx="257700" cy="308375"/>
            </a:xfrm>
            <a:custGeom>
              <a:avLst/>
              <a:gdLst/>
              <a:ahLst/>
              <a:cxnLst/>
              <a:rect l="0" t="0" r="0" b="0"/>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rgbClr val="CF192C"/>
            </a:solidFill>
            <a:ln>
              <a:noFill/>
            </a:ln>
          </p:spPr>
          <p:txBody>
            <a:bodyPr spcFirstLastPara="1" wrap="square" lIns="68569" tIns="68569" rIns="68569" bIns="68569" anchor="ctr" anchorCtr="0">
              <a:noAutofit/>
            </a:bodyPr>
            <a:lstStyle/>
            <a:p>
              <a:endParaRPr sz="1050"/>
            </a:p>
          </p:txBody>
        </p:sp>
      </p:grpSp>
    </p:spTree>
    <p:extLst>
      <p:ext uri="{BB962C8B-B14F-4D97-AF65-F5344CB8AC3E}">
        <p14:creationId xmlns:p14="http://schemas.microsoft.com/office/powerpoint/2010/main" val="3505390201"/>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80432"/>
            <a:ext cx="7772400" cy="1159800"/>
          </a:xfrm>
        </p:spPr>
        <p:txBody>
          <a:bodyPr/>
          <a:lstStyle/>
          <a:p>
            <a:r>
              <a:rPr lang="fr-BE" sz="4500" b="1" dirty="0" smtClean="0"/>
              <a:t>Appel à projets national:</a:t>
            </a:r>
            <a:br>
              <a:rPr lang="fr-BE" sz="4500" b="1" dirty="0" smtClean="0"/>
            </a:br>
            <a:r>
              <a:rPr lang="fr-BE" sz="4500" b="1" dirty="0" smtClean="0"/>
              <a:t>Priorités</a:t>
            </a:r>
            <a:endParaRPr lang="fr-BE" sz="4500" b="1" dirty="0"/>
          </a:p>
        </p:txBody>
      </p:sp>
      <p:sp>
        <p:nvSpPr>
          <p:cNvPr id="3" name="Sous-titre 2"/>
          <p:cNvSpPr>
            <a:spLocks noGrp="1"/>
          </p:cNvSpPr>
          <p:nvPr>
            <p:ph type="subTitle" idx="1"/>
          </p:nvPr>
        </p:nvSpPr>
        <p:spPr/>
        <p:txBody>
          <a:bodyPr/>
          <a:lstStyle/>
          <a:p>
            <a:endParaRPr lang="fr-BE" dirty="0"/>
          </a:p>
        </p:txBody>
      </p:sp>
      <p:sp>
        <p:nvSpPr>
          <p:cNvPr id="4" name="Shape 90"/>
          <p:cNvSpPr txBox="1"/>
          <p:nvPr/>
        </p:nvSpPr>
        <p:spPr>
          <a:xfrm>
            <a:off x="8040585" y="171450"/>
            <a:ext cx="720675" cy="1042875"/>
          </a:xfrm>
          <a:prstGeom prst="rect">
            <a:avLst/>
          </a:prstGeom>
          <a:noFill/>
          <a:ln>
            <a:noFill/>
          </a:ln>
        </p:spPr>
        <p:txBody>
          <a:bodyPr spcFirstLastPara="1" wrap="square" lIns="68569" tIns="68569" rIns="68569" bIns="68569" anchor="ctr" anchorCtr="0">
            <a:noAutofit/>
          </a:bodyPr>
          <a:lstStyle/>
          <a:p>
            <a:pPr algn="ctr"/>
            <a:r>
              <a:rPr lang="en" sz="9600" dirty="0">
                <a:solidFill>
                  <a:srgbClr val="FFFFFF"/>
                </a:solidFill>
                <a:latin typeface="Raleway ExtraBold"/>
                <a:ea typeface="Raleway ExtraBold"/>
                <a:cs typeface="Raleway ExtraBold"/>
                <a:sym typeface="Raleway ExtraBold"/>
              </a:rPr>
              <a:t>3</a:t>
            </a:r>
            <a:endParaRPr sz="9600" dirty="0">
              <a:solidFill>
                <a:srgbClr val="FFFFFF"/>
              </a:solidFill>
              <a:latin typeface="Raleway ExtraBold"/>
              <a:ea typeface="Raleway ExtraBold"/>
              <a:cs typeface="Raleway ExtraBold"/>
              <a:sym typeface="Raleway ExtraBold"/>
            </a:endParaRPr>
          </a:p>
        </p:txBody>
      </p:sp>
    </p:spTree>
    <p:extLst>
      <p:ext uri="{BB962C8B-B14F-4D97-AF65-F5344CB8AC3E}">
        <p14:creationId xmlns:p14="http://schemas.microsoft.com/office/powerpoint/2010/main" val="3062552696"/>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28522" y="1667743"/>
            <a:ext cx="7772400" cy="1159800"/>
          </a:xfrm>
        </p:spPr>
        <p:txBody>
          <a:bodyPr/>
          <a:lstStyle/>
          <a:p>
            <a:r>
              <a:rPr lang="fr-BE" sz="2500" b="1" dirty="0" smtClean="0"/>
              <a:t>Priorité 1: Préparation à l’intégration</a:t>
            </a:r>
            <a:endParaRPr lang="fr-BE" sz="2500" b="1" dirty="0"/>
          </a:p>
        </p:txBody>
      </p:sp>
      <p:sp>
        <p:nvSpPr>
          <p:cNvPr id="3" name="Sous-titre 2"/>
          <p:cNvSpPr>
            <a:spLocks noGrp="1"/>
          </p:cNvSpPr>
          <p:nvPr>
            <p:ph type="subTitle" idx="1"/>
          </p:nvPr>
        </p:nvSpPr>
        <p:spPr>
          <a:xfrm>
            <a:off x="628522" y="2827543"/>
            <a:ext cx="7772400" cy="784800"/>
          </a:xfrm>
        </p:spPr>
        <p:txBody>
          <a:bodyPr/>
          <a:lstStyle/>
          <a:p>
            <a:r>
              <a:rPr lang="fr-BE" sz="1500" b="1" dirty="0" smtClean="0"/>
              <a:t>A. Mettre en place des projets qui encouragent/facilitent l’acquisition de compétences par les bénéficiaires de l’accueil avec un focus sur l’ORIENTATION VERS LE TRAVAIL</a:t>
            </a:r>
            <a:endParaRPr lang="fr-BE" sz="1500" b="1" dirty="0"/>
          </a:p>
        </p:txBody>
      </p:sp>
      <p:sp>
        <p:nvSpPr>
          <p:cNvPr id="4" name="Shape 90"/>
          <p:cNvSpPr txBox="1"/>
          <p:nvPr/>
        </p:nvSpPr>
        <p:spPr>
          <a:xfrm>
            <a:off x="8040585" y="171450"/>
            <a:ext cx="720675" cy="1042875"/>
          </a:xfrm>
          <a:prstGeom prst="rect">
            <a:avLst/>
          </a:prstGeom>
          <a:noFill/>
          <a:ln>
            <a:noFill/>
          </a:ln>
        </p:spPr>
        <p:txBody>
          <a:bodyPr spcFirstLastPara="1" wrap="square" lIns="68569" tIns="68569" rIns="68569" bIns="68569" anchor="ctr" anchorCtr="0">
            <a:noAutofit/>
          </a:bodyPr>
          <a:lstStyle/>
          <a:p>
            <a:pPr algn="ctr"/>
            <a:endParaRPr sz="9600" dirty="0">
              <a:solidFill>
                <a:srgbClr val="FFFFFF"/>
              </a:solidFill>
              <a:latin typeface="Raleway ExtraBold"/>
              <a:ea typeface="Raleway ExtraBold"/>
              <a:cs typeface="Raleway ExtraBold"/>
              <a:sym typeface="Raleway ExtraBold"/>
            </a:endParaRPr>
          </a:p>
        </p:txBody>
      </p:sp>
    </p:spTree>
    <p:extLst>
      <p:ext uri="{BB962C8B-B14F-4D97-AF65-F5344CB8AC3E}">
        <p14:creationId xmlns:p14="http://schemas.microsoft.com/office/powerpoint/2010/main" val="919396886"/>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81789" y="797972"/>
            <a:ext cx="6866100" cy="901288"/>
          </a:xfrm>
        </p:spPr>
        <p:txBody>
          <a:bodyPr/>
          <a:lstStyle/>
          <a:p>
            <a:r>
              <a:rPr lang="fr-BE" sz="3500" b="1" dirty="0" smtClean="0">
                <a:solidFill>
                  <a:srgbClr val="CF142C"/>
                </a:solidFill>
              </a:rPr>
              <a:t>Parrainage spécifique</a:t>
            </a:r>
            <a:br>
              <a:rPr lang="fr-BE" sz="3500" b="1" dirty="0" smtClean="0">
                <a:solidFill>
                  <a:srgbClr val="CF142C"/>
                </a:solidFill>
              </a:rPr>
            </a:br>
            <a:endParaRPr lang="fr-BE" sz="1500" i="1" dirty="0"/>
          </a:p>
        </p:txBody>
      </p:sp>
      <p:sp>
        <p:nvSpPr>
          <p:cNvPr id="3" name="Espace réservé du texte 2"/>
          <p:cNvSpPr>
            <a:spLocks noGrp="1"/>
          </p:cNvSpPr>
          <p:nvPr>
            <p:ph type="body" idx="1"/>
          </p:nvPr>
        </p:nvSpPr>
        <p:spPr>
          <a:xfrm>
            <a:off x="981789" y="1921490"/>
            <a:ext cx="2332200" cy="2051591"/>
          </a:xfrm>
        </p:spPr>
        <p:txBody>
          <a:bodyPr/>
          <a:lstStyle/>
          <a:p>
            <a:pPr marL="0" indent="0">
              <a:buNone/>
            </a:pPr>
            <a:r>
              <a:rPr lang="fr-BE" b="1" dirty="0" smtClean="0">
                <a:solidFill>
                  <a:schemeClr val="tx1">
                    <a:lumMod val="50000"/>
                  </a:schemeClr>
                </a:solidFill>
              </a:rPr>
              <a:t>Contexte</a:t>
            </a:r>
          </a:p>
          <a:p>
            <a:pPr>
              <a:buFont typeface="Courier New" panose="02070309020205020404" pitchFamily="49" charset="0"/>
              <a:buChar char="o"/>
            </a:pPr>
            <a:r>
              <a:rPr lang="fr-BE" sz="1100" dirty="0" smtClean="0">
                <a:solidFill>
                  <a:schemeClr val="bg2">
                    <a:lumMod val="75000"/>
                  </a:schemeClr>
                </a:solidFill>
              </a:rPr>
              <a:t>L’intégration précoce sur le marché du travail n’est pas évidente</a:t>
            </a:r>
          </a:p>
          <a:p>
            <a:pPr marL="0" indent="0">
              <a:buNone/>
            </a:pPr>
            <a:endParaRPr lang="fr-BE" sz="1100" dirty="0">
              <a:solidFill>
                <a:schemeClr val="bg2">
                  <a:lumMod val="75000"/>
                </a:schemeClr>
              </a:solidFill>
            </a:endParaRPr>
          </a:p>
          <a:p>
            <a:pPr>
              <a:buFont typeface="Courier New" panose="02070309020205020404" pitchFamily="49" charset="0"/>
              <a:buChar char="o"/>
            </a:pPr>
            <a:r>
              <a:rPr lang="fr-BE" sz="1100" dirty="0" smtClean="0">
                <a:solidFill>
                  <a:schemeClr val="bg2">
                    <a:lumMod val="75000"/>
                  </a:schemeClr>
                </a:solidFill>
              </a:rPr>
              <a:t>Les bénéficiaires de l’accueil n’ont pas toujours une vision claire des spécificités belges propres à chaque secteur professionnel  </a:t>
            </a:r>
          </a:p>
          <a:p>
            <a:pPr marL="0" indent="0">
              <a:buNone/>
            </a:pPr>
            <a:endParaRPr lang="fr-BE" sz="1100" dirty="0">
              <a:solidFill>
                <a:schemeClr val="bg2">
                  <a:lumMod val="75000"/>
                </a:schemeClr>
              </a:solidFill>
            </a:endParaRPr>
          </a:p>
          <a:p>
            <a:pPr>
              <a:buFont typeface="Courier New" panose="02070309020205020404" pitchFamily="49" charset="0"/>
              <a:buChar char="o"/>
            </a:pPr>
            <a:r>
              <a:rPr lang="fr-BE" sz="1100" dirty="0" smtClean="0">
                <a:solidFill>
                  <a:schemeClr val="bg2">
                    <a:lumMod val="75000"/>
                  </a:schemeClr>
                </a:solidFill>
              </a:rPr>
              <a:t>Accès au marché du travail: 4 mois après l’introduction d’une demande de protection internationale</a:t>
            </a:r>
            <a:endParaRPr lang="fr-BE" sz="1100" dirty="0">
              <a:solidFill>
                <a:schemeClr val="bg2">
                  <a:lumMod val="75000"/>
                </a:schemeClr>
              </a:solidFill>
            </a:endParaRPr>
          </a:p>
        </p:txBody>
      </p:sp>
      <p:sp>
        <p:nvSpPr>
          <p:cNvPr id="4" name="Espace réservé du texte 3"/>
          <p:cNvSpPr>
            <a:spLocks noGrp="1"/>
          </p:cNvSpPr>
          <p:nvPr>
            <p:ph type="body" idx="2"/>
          </p:nvPr>
        </p:nvSpPr>
        <p:spPr>
          <a:xfrm>
            <a:off x="3381252" y="1934170"/>
            <a:ext cx="2332200" cy="2051591"/>
          </a:xfrm>
        </p:spPr>
        <p:txBody>
          <a:bodyPr/>
          <a:lstStyle/>
          <a:p>
            <a:pPr marL="0" indent="0">
              <a:buNone/>
            </a:pPr>
            <a:r>
              <a:rPr lang="fr-BE" b="1" dirty="0" smtClean="0">
                <a:solidFill>
                  <a:schemeClr val="tx1">
                    <a:lumMod val="50000"/>
                  </a:schemeClr>
                </a:solidFill>
              </a:rPr>
              <a:t>Objectif</a:t>
            </a:r>
            <a:endParaRPr lang="fr-BE" b="1" dirty="0">
              <a:solidFill>
                <a:schemeClr val="tx1">
                  <a:lumMod val="50000"/>
                </a:schemeClr>
              </a:solidFill>
            </a:endParaRPr>
          </a:p>
          <a:p>
            <a:pPr marL="0" indent="0">
              <a:buNone/>
            </a:pPr>
            <a:r>
              <a:rPr lang="fr-BE" sz="1100" dirty="0">
                <a:solidFill>
                  <a:schemeClr val="bg2">
                    <a:lumMod val="75000"/>
                  </a:schemeClr>
                </a:solidFill>
              </a:rPr>
              <a:t>M</a:t>
            </a:r>
            <a:r>
              <a:rPr lang="fr-BE" sz="1100" dirty="0" smtClean="0">
                <a:solidFill>
                  <a:schemeClr val="bg2">
                    <a:lumMod val="75000"/>
                  </a:schemeClr>
                </a:solidFill>
              </a:rPr>
              <a:t>ettre en place un réseau de soutien et de parrainage (</a:t>
            </a:r>
            <a:r>
              <a:rPr lang="fr-BE" sz="1100" i="1" dirty="0" err="1" smtClean="0">
                <a:solidFill>
                  <a:schemeClr val="bg2">
                    <a:lumMod val="75000"/>
                  </a:schemeClr>
                </a:solidFill>
              </a:rPr>
              <a:t>buddies</a:t>
            </a:r>
            <a:r>
              <a:rPr lang="fr-BE" sz="1100" dirty="0" smtClean="0">
                <a:solidFill>
                  <a:schemeClr val="bg2">
                    <a:lumMod val="75000"/>
                  </a:schemeClr>
                </a:solidFill>
              </a:rPr>
              <a:t>) entre bénéficiaires de l’accueil et citoyens belges partageant une même activité/formation professionnelle </a:t>
            </a:r>
          </a:p>
          <a:p>
            <a:pPr marL="0" indent="0">
              <a:buNone/>
            </a:pPr>
            <a:endParaRPr lang="fr-BE" sz="1100" dirty="0" smtClean="0">
              <a:solidFill>
                <a:schemeClr val="bg2">
                  <a:lumMod val="75000"/>
                </a:schemeClr>
              </a:solidFill>
            </a:endParaRPr>
          </a:p>
        </p:txBody>
      </p:sp>
      <p:sp>
        <p:nvSpPr>
          <p:cNvPr id="5" name="Espace réservé du texte 4"/>
          <p:cNvSpPr>
            <a:spLocks noGrp="1"/>
          </p:cNvSpPr>
          <p:nvPr>
            <p:ph type="body" idx="3"/>
          </p:nvPr>
        </p:nvSpPr>
        <p:spPr>
          <a:xfrm>
            <a:off x="5780715" y="1934169"/>
            <a:ext cx="2332200" cy="2051591"/>
          </a:xfrm>
        </p:spPr>
        <p:txBody>
          <a:bodyPr/>
          <a:lstStyle/>
          <a:p>
            <a:pPr marL="0" indent="0">
              <a:buNone/>
            </a:pPr>
            <a:r>
              <a:rPr lang="fr-BE" b="1" dirty="0" smtClean="0">
                <a:solidFill>
                  <a:schemeClr val="tx1">
                    <a:lumMod val="50000"/>
                  </a:schemeClr>
                </a:solidFill>
              </a:rPr>
              <a:t>Conditions</a:t>
            </a:r>
            <a:endParaRPr lang="fr-BE" b="1" dirty="0">
              <a:solidFill>
                <a:schemeClr val="tx1">
                  <a:lumMod val="50000"/>
                </a:schemeClr>
              </a:solidFill>
            </a:endParaRPr>
          </a:p>
          <a:p>
            <a:pPr>
              <a:buFont typeface="Courier New" panose="02070309020205020404" pitchFamily="49" charset="0"/>
              <a:buChar char="o"/>
            </a:pPr>
            <a:r>
              <a:rPr lang="fr-BE" sz="1100" dirty="0" smtClean="0">
                <a:solidFill>
                  <a:schemeClr val="bg2">
                    <a:lumMod val="75000"/>
                  </a:schemeClr>
                </a:solidFill>
              </a:rPr>
              <a:t>A construire </a:t>
            </a:r>
            <a:r>
              <a:rPr lang="fr-BE" sz="1100" dirty="0">
                <a:solidFill>
                  <a:schemeClr val="bg2">
                    <a:lumMod val="75000"/>
                  </a:schemeClr>
                </a:solidFill>
              </a:rPr>
              <a:t>à partir des pratiques </a:t>
            </a:r>
            <a:r>
              <a:rPr lang="fr-BE" sz="1100" dirty="0" smtClean="0">
                <a:solidFill>
                  <a:schemeClr val="bg2">
                    <a:lumMod val="75000"/>
                  </a:schemeClr>
                </a:solidFill>
              </a:rPr>
              <a:t>existantes</a:t>
            </a:r>
          </a:p>
          <a:p>
            <a:pPr marL="0" indent="0">
              <a:buNone/>
            </a:pPr>
            <a:endParaRPr lang="fr-BE" sz="1100" dirty="0" smtClean="0">
              <a:solidFill>
                <a:schemeClr val="bg2">
                  <a:lumMod val="75000"/>
                </a:schemeClr>
              </a:solidFill>
            </a:endParaRPr>
          </a:p>
          <a:p>
            <a:pPr>
              <a:buFont typeface="Courier New" panose="02070309020205020404" pitchFamily="49" charset="0"/>
              <a:buChar char="o"/>
            </a:pPr>
            <a:r>
              <a:rPr lang="fr-BE" sz="1100" dirty="0" smtClean="0">
                <a:solidFill>
                  <a:schemeClr val="bg2">
                    <a:lumMod val="75000"/>
                  </a:schemeClr>
                </a:solidFill>
              </a:rPr>
              <a:t>Projets visant à développer une </a:t>
            </a:r>
            <a:r>
              <a:rPr lang="fr-BE" sz="1100" dirty="0" err="1" smtClean="0">
                <a:solidFill>
                  <a:schemeClr val="bg2">
                    <a:lumMod val="75000"/>
                  </a:schemeClr>
                </a:solidFill>
              </a:rPr>
              <a:t>methodologie</a:t>
            </a:r>
            <a:r>
              <a:rPr lang="fr-BE" sz="1100" dirty="0" smtClean="0">
                <a:solidFill>
                  <a:schemeClr val="bg2">
                    <a:lumMod val="75000"/>
                  </a:schemeClr>
                </a:solidFill>
              </a:rPr>
              <a:t> (</a:t>
            </a:r>
            <a:r>
              <a:rPr lang="fr-BE" sz="1100" dirty="0" err="1" smtClean="0">
                <a:solidFill>
                  <a:schemeClr val="bg2">
                    <a:lumMod val="75000"/>
                  </a:schemeClr>
                </a:solidFill>
              </a:rPr>
              <a:t>durabillité</a:t>
            </a:r>
            <a:r>
              <a:rPr lang="fr-BE" sz="1100" dirty="0" smtClean="0">
                <a:solidFill>
                  <a:schemeClr val="bg2">
                    <a:lumMod val="75000"/>
                  </a:schemeClr>
                </a:solidFill>
              </a:rPr>
              <a:t>, reproduire, généraliser) / pas focus exclusif sur cas individuels</a:t>
            </a:r>
            <a:endParaRPr lang="fr-BE" sz="1100" dirty="0">
              <a:solidFill>
                <a:schemeClr val="bg2">
                  <a:lumMod val="75000"/>
                </a:schemeClr>
              </a:solidFill>
            </a:endParaRPr>
          </a:p>
          <a:p>
            <a:pPr marL="0" indent="0">
              <a:buNone/>
            </a:pPr>
            <a:endParaRPr lang="fr-BE" b="1" dirty="0" smtClean="0">
              <a:solidFill>
                <a:schemeClr val="tx1">
                  <a:lumMod val="50000"/>
                </a:schemeClr>
              </a:solidFill>
            </a:endParaRPr>
          </a:p>
        </p:txBody>
      </p:sp>
      <p:sp>
        <p:nvSpPr>
          <p:cNvPr id="7" name="Shape 148"/>
          <p:cNvSpPr/>
          <p:nvPr/>
        </p:nvSpPr>
        <p:spPr>
          <a:xfrm>
            <a:off x="7974092" y="405246"/>
            <a:ext cx="777651" cy="785453"/>
          </a:xfrm>
          <a:custGeom>
            <a:avLst/>
            <a:gdLst/>
            <a:ahLst/>
            <a:cxnLst/>
            <a:rect l="0" t="0" r="0" b="0"/>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rgbClr val="CF192C"/>
          </a:solidFill>
          <a:ln>
            <a:noFill/>
          </a:ln>
        </p:spPr>
        <p:txBody>
          <a:bodyPr spcFirstLastPara="1" wrap="square" lIns="68569" tIns="68569" rIns="68569" bIns="68569" anchor="ctr" anchorCtr="0">
            <a:noAutofit/>
          </a:bodyPr>
          <a:lstStyle/>
          <a:p>
            <a:endParaRPr sz="1050"/>
          </a:p>
        </p:txBody>
      </p:sp>
    </p:spTree>
    <p:extLst>
      <p:ext uri="{BB962C8B-B14F-4D97-AF65-F5344CB8AC3E}">
        <p14:creationId xmlns:p14="http://schemas.microsoft.com/office/powerpoint/2010/main" val="3127489533"/>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81789" y="797972"/>
            <a:ext cx="6866100" cy="1424508"/>
          </a:xfrm>
        </p:spPr>
        <p:txBody>
          <a:bodyPr/>
          <a:lstStyle/>
          <a:p>
            <a:r>
              <a:rPr lang="fr-BE" sz="3500" b="1" dirty="0" smtClean="0">
                <a:solidFill>
                  <a:srgbClr val="CF142C"/>
                </a:solidFill>
              </a:rPr>
              <a:t>Accès à l’emploi / formation</a:t>
            </a:r>
            <a:endParaRPr lang="fr-BE" sz="3500" b="1" dirty="0">
              <a:solidFill>
                <a:srgbClr val="CF142C"/>
              </a:solidFill>
            </a:endParaRPr>
          </a:p>
        </p:txBody>
      </p:sp>
      <p:sp>
        <p:nvSpPr>
          <p:cNvPr id="3" name="Espace réservé du texte 2"/>
          <p:cNvSpPr>
            <a:spLocks noGrp="1"/>
          </p:cNvSpPr>
          <p:nvPr>
            <p:ph type="body" idx="1"/>
          </p:nvPr>
        </p:nvSpPr>
        <p:spPr>
          <a:xfrm>
            <a:off x="981790" y="1945664"/>
            <a:ext cx="2332200" cy="2051591"/>
          </a:xfrm>
        </p:spPr>
        <p:txBody>
          <a:bodyPr/>
          <a:lstStyle/>
          <a:p>
            <a:pPr marL="0" indent="0">
              <a:buNone/>
            </a:pPr>
            <a:r>
              <a:rPr lang="fr-BE" b="1" dirty="0" smtClean="0">
                <a:solidFill>
                  <a:schemeClr val="tx1">
                    <a:lumMod val="50000"/>
                  </a:schemeClr>
                </a:solidFill>
              </a:rPr>
              <a:t>Contexte</a:t>
            </a:r>
          </a:p>
          <a:p>
            <a:pPr>
              <a:buFont typeface="Courier New" panose="02070309020205020404" pitchFamily="49" charset="0"/>
              <a:buChar char="o"/>
            </a:pPr>
            <a:r>
              <a:rPr lang="fr-BE" sz="1100" dirty="0">
                <a:solidFill>
                  <a:schemeClr val="bg2">
                    <a:lumMod val="75000"/>
                  </a:schemeClr>
                </a:solidFill>
              </a:rPr>
              <a:t>Possibilités d’accueil des enfants très limitées pour les parents isolés </a:t>
            </a:r>
            <a:endParaRPr lang="fr-BE" sz="1100" dirty="0" smtClean="0">
              <a:solidFill>
                <a:schemeClr val="bg2">
                  <a:lumMod val="75000"/>
                </a:schemeClr>
              </a:solidFill>
            </a:endParaRPr>
          </a:p>
          <a:p>
            <a:pPr marL="0" indent="0">
              <a:buNone/>
            </a:pPr>
            <a:endParaRPr lang="fr-BE" sz="1100" dirty="0">
              <a:solidFill>
                <a:schemeClr val="bg2">
                  <a:lumMod val="75000"/>
                </a:schemeClr>
              </a:solidFill>
            </a:endParaRPr>
          </a:p>
          <a:p>
            <a:pPr>
              <a:buFont typeface="Courier New" panose="02070309020205020404" pitchFamily="49" charset="0"/>
              <a:buChar char="o"/>
            </a:pPr>
            <a:r>
              <a:rPr lang="fr-BE" sz="1100" dirty="0" smtClean="0">
                <a:solidFill>
                  <a:schemeClr val="bg2">
                    <a:lumMod val="75000"/>
                  </a:schemeClr>
                </a:solidFill>
              </a:rPr>
              <a:t>Difficulté </a:t>
            </a:r>
            <a:r>
              <a:rPr lang="fr-BE" sz="1100" dirty="0">
                <a:solidFill>
                  <a:schemeClr val="bg2">
                    <a:lumMod val="75000"/>
                  </a:schemeClr>
                </a:solidFill>
              </a:rPr>
              <a:t>de confier ses enfants à des personnes </a:t>
            </a:r>
            <a:r>
              <a:rPr lang="fr-BE" sz="1100" dirty="0" smtClean="0">
                <a:solidFill>
                  <a:schemeClr val="bg2">
                    <a:lumMod val="75000"/>
                  </a:schemeClr>
                </a:solidFill>
              </a:rPr>
              <a:t>inconnues</a:t>
            </a:r>
          </a:p>
          <a:p>
            <a:pPr marL="0" indent="0">
              <a:buNone/>
            </a:pPr>
            <a:endParaRPr lang="fr-BE" sz="1100" dirty="0">
              <a:solidFill>
                <a:schemeClr val="bg2">
                  <a:lumMod val="75000"/>
                </a:schemeClr>
              </a:solidFill>
            </a:endParaRPr>
          </a:p>
          <a:p>
            <a:pPr>
              <a:buFont typeface="Courier New" panose="02070309020205020404" pitchFamily="49" charset="0"/>
              <a:buChar char="o"/>
            </a:pPr>
            <a:r>
              <a:rPr lang="fr-BE" sz="1100" dirty="0" smtClean="0">
                <a:solidFill>
                  <a:schemeClr val="bg2">
                    <a:lumMod val="75000"/>
                  </a:schemeClr>
                </a:solidFill>
              </a:rPr>
              <a:t>Inégalité de genres</a:t>
            </a:r>
            <a:endParaRPr lang="fr-BE" sz="1100" dirty="0">
              <a:solidFill>
                <a:schemeClr val="bg2">
                  <a:lumMod val="75000"/>
                </a:schemeClr>
              </a:solidFill>
            </a:endParaRPr>
          </a:p>
          <a:p>
            <a:pPr marL="0" indent="0">
              <a:buNone/>
            </a:pPr>
            <a:endParaRPr lang="fr-BE" dirty="0"/>
          </a:p>
        </p:txBody>
      </p:sp>
      <p:sp>
        <p:nvSpPr>
          <p:cNvPr id="4" name="Espace réservé du texte 3"/>
          <p:cNvSpPr>
            <a:spLocks noGrp="1"/>
          </p:cNvSpPr>
          <p:nvPr>
            <p:ph type="body" idx="2"/>
          </p:nvPr>
        </p:nvSpPr>
        <p:spPr>
          <a:xfrm>
            <a:off x="3367153" y="1945664"/>
            <a:ext cx="2332200" cy="2051591"/>
          </a:xfrm>
        </p:spPr>
        <p:txBody>
          <a:bodyPr/>
          <a:lstStyle/>
          <a:p>
            <a:pPr marL="0" indent="0">
              <a:buNone/>
            </a:pPr>
            <a:r>
              <a:rPr lang="fr-BE" b="1" dirty="0" smtClean="0">
                <a:solidFill>
                  <a:schemeClr val="tx1">
                    <a:lumMod val="50000"/>
                  </a:schemeClr>
                </a:solidFill>
              </a:rPr>
              <a:t>Objectifs</a:t>
            </a:r>
          </a:p>
          <a:p>
            <a:pPr>
              <a:buFont typeface="Courier New" panose="02070309020205020404" pitchFamily="49" charset="0"/>
              <a:buChar char="o"/>
            </a:pPr>
            <a:r>
              <a:rPr lang="fr-BE" sz="1100" dirty="0" smtClean="0">
                <a:solidFill>
                  <a:schemeClr val="bg2">
                    <a:lumMod val="75000"/>
                  </a:schemeClr>
                </a:solidFill>
              </a:rPr>
              <a:t>Via la réalisation d’une enquête, élaboration de recommandations permettant de faciliter l’accès aux formations/emploi aux femmes (et, plus particulièrement, aux mères-isolées)</a:t>
            </a:r>
          </a:p>
          <a:p>
            <a:pPr marL="0" indent="0">
              <a:buNone/>
            </a:pPr>
            <a:endParaRPr lang="fr-BE" sz="1100" dirty="0" smtClean="0">
              <a:solidFill>
                <a:schemeClr val="bg2">
                  <a:lumMod val="75000"/>
                </a:schemeClr>
              </a:solidFill>
            </a:endParaRPr>
          </a:p>
          <a:p>
            <a:pPr>
              <a:buFont typeface="Courier New" panose="02070309020205020404" pitchFamily="49" charset="0"/>
              <a:buChar char="o"/>
            </a:pPr>
            <a:r>
              <a:rPr lang="fr-BE" sz="1100" dirty="0" smtClean="0">
                <a:solidFill>
                  <a:schemeClr val="bg2">
                    <a:lumMod val="75000"/>
                  </a:schemeClr>
                </a:solidFill>
              </a:rPr>
              <a:t>Combler la différence liée au genre</a:t>
            </a:r>
          </a:p>
          <a:p>
            <a:pPr marL="0" indent="0">
              <a:buNone/>
            </a:pPr>
            <a:endParaRPr lang="fr-BE" sz="1100" dirty="0">
              <a:solidFill>
                <a:schemeClr val="bg2">
                  <a:lumMod val="75000"/>
                </a:schemeClr>
              </a:solidFill>
            </a:endParaRPr>
          </a:p>
          <a:p>
            <a:pPr marL="0" indent="0">
              <a:buNone/>
            </a:pPr>
            <a:endParaRPr lang="fr-BE" sz="1100" dirty="0" smtClean="0">
              <a:solidFill>
                <a:schemeClr val="bg2">
                  <a:lumMod val="75000"/>
                </a:schemeClr>
              </a:solidFill>
            </a:endParaRPr>
          </a:p>
          <a:p>
            <a:pPr marL="0" indent="0">
              <a:buNone/>
            </a:pPr>
            <a:endParaRPr lang="fr-BE" sz="1100" dirty="0">
              <a:solidFill>
                <a:schemeClr val="bg2">
                  <a:lumMod val="75000"/>
                </a:schemeClr>
              </a:solidFill>
            </a:endParaRPr>
          </a:p>
          <a:p>
            <a:pPr marL="0" indent="0">
              <a:buNone/>
            </a:pPr>
            <a:endParaRPr lang="fr-BE" sz="1100" dirty="0" smtClean="0">
              <a:solidFill>
                <a:schemeClr val="bg2">
                  <a:lumMod val="75000"/>
                </a:schemeClr>
              </a:solidFill>
            </a:endParaRPr>
          </a:p>
          <a:p>
            <a:pPr marL="0" indent="0">
              <a:buNone/>
            </a:pPr>
            <a:r>
              <a:rPr lang="fr-BE" sz="1100" dirty="0" smtClean="0">
                <a:solidFill>
                  <a:schemeClr val="bg2">
                    <a:lumMod val="75000"/>
                  </a:schemeClr>
                </a:solidFill>
              </a:rPr>
              <a:t> </a:t>
            </a:r>
            <a:endParaRPr lang="fr-BE" sz="1100" dirty="0">
              <a:solidFill>
                <a:schemeClr val="bg2">
                  <a:lumMod val="75000"/>
                </a:schemeClr>
              </a:solidFill>
            </a:endParaRPr>
          </a:p>
        </p:txBody>
      </p:sp>
      <p:sp>
        <p:nvSpPr>
          <p:cNvPr id="5" name="Espace réservé du texte 4"/>
          <p:cNvSpPr>
            <a:spLocks noGrp="1"/>
          </p:cNvSpPr>
          <p:nvPr>
            <p:ph type="body" idx="3"/>
          </p:nvPr>
        </p:nvSpPr>
        <p:spPr>
          <a:xfrm>
            <a:off x="5752516" y="1945663"/>
            <a:ext cx="2332200" cy="2051591"/>
          </a:xfrm>
        </p:spPr>
        <p:txBody>
          <a:bodyPr/>
          <a:lstStyle/>
          <a:p>
            <a:pPr marL="0" indent="0">
              <a:buNone/>
            </a:pPr>
            <a:r>
              <a:rPr lang="fr-BE" b="1" dirty="0" smtClean="0">
                <a:solidFill>
                  <a:schemeClr val="tx1">
                    <a:lumMod val="50000"/>
                  </a:schemeClr>
                </a:solidFill>
              </a:rPr>
              <a:t>Conditions</a:t>
            </a:r>
          </a:p>
          <a:p>
            <a:pPr marL="0" indent="0">
              <a:buNone/>
            </a:pPr>
            <a:r>
              <a:rPr lang="nl-BE" sz="1100" dirty="0" err="1" smtClean="0">
                <a:solidFill>
                  <a:schemeClr val="bg2">
                    <a:lumMod val="75000"/>
                  </a:schemeClr>
                </a:solidFill>
              </a:rPr>
              <a:t>Recommandations</a:t>
            </a:r>
            <a:r>
              <a:rPr lang="nl-BE" sz="1100" dirty="0" smtClean="0">
                <a:solidFill>
                  <a:schemeClr val="bg2">
                    <a:lumMod val="75000"/>
                  </a:schemeClr>
                </a:solidFill>
              </a:rPr>
              <a:t> :</a:t>
            </a:r>
          </a:p>
          <a:p>
            <a:pPr>
              <a:buFont typeface="Arial" panose="020B0604020202020204" pitchFamily="34" charset="0"/>
              <a:buChar char="•"/>
            </a:pPr>
            <a:r>
              <a:rPr lang="nl-BE" sz="1100" dirty="0" err="1">
                <a:solidFill>
                  <a:schemeClr val="bg2">
                    <a:lumMod val="75000"/>
                  </a:schemeClr>
                </a:solidFill>
              </a:rPr>
              <a:t>c</a:t>
            </a:r>
            <a:r>
              <a:rPr lang="nl-BE" sz="1100" dirty="0" err="1" smtClean="0">
                <a:solidFill>
                  <a:schemeClr val="bg2">
                    <a:lumMod val="75000"/>
                  </a:schemeClr>
                </a:solidFill>
              </a:rPr>
              <a:t>oncrètes</a:t>
            </a:r>
            <a:r>
              <a:rPr lang="nl-BE" sz="1100" dirty="0" smtClean="0">
                <a:solidFill>
                  <a:schemeClr val="bg2">
                    <a:lumMod val="75000"/>
                  </a:schemeClr>
                </a:solidFill>
              </a:rPr>
              <a:t> et </a:t>
            </a:r>
            <a:r>
              <a:rPr lang="nl-BE" sz="1100" dirty="0" err="1" smtClean="0">
                <a:solidFill>
                  <a:schemeClr val="bg2">
                    <a:lumMod val="75000"/>
                  </a:schemeClr>
                </a:solidFill>
              </a:rPr>
              <a:t>adaptées</a:t>
            </a:r>
            <a:r>
              <a:rPr lang="nl-BE" sz="1100" dirty="0" smtClean="0">
                <a:solidFill>
                  <a:schemeClr val="bg2">
                    <a:lumMod val="75000"/>
                  </a:schemeClr>
                </a:solidFill>
              </a:rPr>
              <a:t> </a:t>
            </a:r>
            <a:r>
              <a:rPr lang="nl-BE" sz="1100" dirty="0" err="1" smtClean="0">
                <a:solidFill>
                  <a:schemeClr val="bg2">
                    <a:lumMod val="75000"/>
                  </a:schemeClr>
                </a:solidFill>
              </a:rPr>
              <a:t>aux</a:t>
            </a:r>
            <a:r>
              <a:rPr lang="nl-BE" sz="1100" dirty="0" smtClean="0">
                <a:solidFill>
                  <a:schemeClr val="bg2">
                    <a:lumMod val="75000"/>
                  </a:schemeClr>
                </a:solidFill>
              </a:rPr>
              <a:t> </a:t>
            </a:r>
            <a:r>
              <a:rPr lang="nl-BE" sz="1100" dirty="0" err="1" smtClean="0">
                <a:solidFill>
                  <a:schemeClr val="bg2">
                    <a:lumMod val="75000"/>
                  </a:schemeClr>
                </a:solidFill>
              </a:rPr>
              <a:t>spécificités</a:t>
            </a:r>
            <a:r>
              <a:rPr lang="nl-BE" sz="1100" dirty="0" smtClean="0">
                <a:solidFill>
                  <a:schemeClr val="bg2">
                    <a:lumMod val="75000"/>
                  </a:schemeClr>
                </a:solidFill>
              </a:rPr>
              <a:t> de </a:t>
            </a:r>
            <a:r>
              <a:rPr lang="nl-BE" sz="1100" dirty="0" err="1" smtClean="0">
                <a:solidFill>
                  <a:schemeClr val="bg2">
                    <a:lumMod val="75000"/>
                  </a:schemeClr>
                </a:solidFill>
              </a:rPr>
              <a:t>l’accueil</a:t>
            </a:r>
            <a:r>
              <a:rPr lang="nl-BE" sz="1100" dirty="0" smtClean="0">
                <a:solidFill>
                  <a:schemeClr val="bg2">
                    <a:lumMod val="75000"/>
                  </a:schemeClr>
                </a:solidFill>
              </a:rPr>
              <a:t> dans </a:t>
            </a:r>
            <a:r>
              <a:rPr lang="nl-BE" sz="1100" dirty="0" err="1" smtClean="0">
                <a:solidFill>
                  <a:schemeClr val="bg2">
                    <a:lumMod val="75000"/>
                  </a:schemeClr>
                </a:solidFill>
              </a:rPr>
              <a:t>un</a:t>
            </a:r>
            <a:r>
              <a:rPr lang="nl-BE" sz="1100" dirty="0" smtClean="0">
                <a:solidFill>
                  <a:schemeClr val="bg2">
                    <a:lumMod val="75000"/>
                  </a:schemeClr>
                </a:solidFill>
              </a:rPr>
              <a:t> </a:t>
            </a:r>
            <a:r>
              <a:rPr lang="nl-BE" sz="1100" dirty="0" err="1" smtClean="0">
                <a:solidFill>
                  <a:schemeClr val="bg2">
                    <a:lumMod val="75000"/>
                  </a:schemeClr>
                </a:solidFill>
              </a:rPr>
              <a:t>centre</a:t>
            </a:r>
            <a:endParaRPr lang="nl-BE" sz="1100" dirty="0" smtClean="0">
              <a:solidFill>
                <a:schemeClr val="bg2">
                  <a:lumMod val="75000"/>
                </a:schemeClr>
              </a:solidFill>
            </a:endParaRPr>
          </a:p>
          <a:p>
            <a:pPr>
              <a:buFont typeface="Arial" panose="020B0604020202020204" pitchFamily="34" charset="0"/>
              <a:buChar char="•"/>
            </a:pPr>
            <a:r>
              <a:rPr lang="nl-BE" sz="1100" dirty="0" err="1">
                <a:solidFill>
                  <a:schemeClr val="bg2">
                    <a:lumMod val="75000"/>
                  </a:schemeClr>
                </a:solidFill>
              </a:rPr>
              <a:t>r</a:t>
            </a:r>
            <a:r>
              <a:rPr lang="nl-BE" sz="1100" dirty="0" err="1" smtClean="0">
                <a:solidFill>
                  <a:schemeClr val="bg2">
                    <a:lumMod val="75000"/>
                  </a:schemeClr>
                </a:solidFill>
              </a:rPr>
              <a:t>espectant</a:t>
            </a:r>
            <a:r>
              <a:rPr lang="nl-BE" sz="1100" dirty="0" smtClean="0">
                <a:solidFill>
                  <a:schemeClr val="bg2">
                    <a:lumMod val="75000"/>
                  </a:schemeClr>
                </a:solidFill>
              </a:rPr>
              <a:t> les </a:t>
            </a:r>
            <a:r>
              <a:rPr lang="nl-BE" sz="1100" dirty="0" err="1" smtClean="0">
                <a:solidFill>
                  <a:schemeClr val="bg2">
                    <a:lumMod val="75000"/>
                  </a:schemeClr>
                </a:solidFill>
              </a:rPr>
              <a:t>conditions</a:t>
            </a:r>
            <a:r>
              <a:rPr lang="nl-BE" sz="1100" dirty="0" smtClean="0">
                <a:solidFill>
                  <a:schemeClr val="bg2">
                    <a:lumMod val="75000"/>
                  </a:schemeClr>
                </a:solidFill>
              </a:rPr>
              <a:t> </a:t>
            </a:r>
            <a:r>
              <a:rPr lang="nl-BE" sz="1100" dirty="0" err="1" smtClean="0">
                <a:solidFill>
                  <a:schemeClr val="bg2">
                    <a:lumMod val="75000"/>
                  </a:schemeClr>
                </a:solidFill>
              </a:rPr>
              <a:t>d’accueil</a:t>
            </a:r>
            <a:r>
              <a:rPr lang="nl-BE" sz="1100" dirty="0" smtClean="0">
                <a:solidFill>
                  <a:schemeClr val="bg2">
                    <a:lumMod val="75000"/>
                  </a:schemeClr>
                </a:solidFill>
              </a:rPr>
              <a:t> (</a:t>
            </a:r>
            <a:r>
              <a:rPr lang="nl-BE" sz="1100" dirty="0" err="1" smtClean="0">
                <a:solidFill>
                  <a:schemeClr val="bg2">
                    <a:lumMod val="75000"/>
                  </a:schemeClr>
                </a:solidFill>
              </a:rPr>
              <a:t>Kind&amp;Gezin</a:t>
            </a:r>
            <a:r>
              <a:rPr lang="nl-BE" sz="1100" dirty="0" smtClean="0">
                <a:solidFill>
                  <a:schemeClr val="bg2">
                    <a:lumMod val="75000"/>
                  </a:schemeClr>
                </a:solidFill>
              </a:rPr>
              <a:t>/ONE) </a:t>
            </a:r>
          </a:p>
          <a:p>
            <a:pPr>
              <a:buFont typeface="Arial" panose="020B0604020202020204" pitchFamily="34" charset="0"/>
              <a:buChar char="•"/>
            </a:pPr>
            <a:r>
              <a:rPr lang="nl-BE" sz="1100" dirty="0" smtClean="0">
                <a:solidFill>
                  <a:schemeClr val="bg2">
                    <a:lumMod val="75000"/>
                  </a:schemeClr>
                </a:solidFill>
              </a:rPr>
              <a:t>et </a:t>
            </a:r>
            <a:r>
              <a:rPr lang="nl-BE" sz="1100" dirty="0" err="1" smtClean="0">
                <a:solidFill>
                  <a:schemeClr val="bg2">
                    <a:lumMod val="75000"/>
                  </a:schemeClr>
                </a:solidFill>
              </a:rPr>
              <a:t>pouvant</a:t>
            </a:r>
            <a:r>
              <a:rPr lang="nl-BE" sz="1100" dirty="0" smtClean="0">
                <a:solidFill>
                  <a:schemeClr val="bg2">
                    <a:lumMod val="75000"/>
                  </a:schemeClr>
                </a:solidFill>
              </a:rPr>
              <a:t> </a:t>
            </a:r>
            <a:r>
              <a:rPr lang="nl-BE" sz="1100" dirty="0" err="1" smtClean="0">
                <a:solidFill>
                  <a:schemeClr val="bg2">
                    <a:lumMod val="75000"/>
                  </a:schemeClr>
                </a:solidFill>
              </a:rPr>
              <a:t>être</a:t>
            </a:r>
            <a:r>
              <a:rPr lang="nl-BE" sz="1100" dirty="0" smtClean="0">
                <a:solidFill>
                  <a:schemeClr val="bg2">
                    <a:lumMod val="75000"/>
                  </a:schemeClr>
                </a:solidFill>
              </a:rPr>
              <a:t> </a:t>
            </a:r>
            <a:r>
              <a:rPr lang="nl-BE" sz="1100" dirty="0" err="1" smtClean="0">
                <a:solidFill>
                  <a:schemeClr val="bg2">
                    <a:lumMod val="75000"/>
                  </a:schemeClr>
                </a:solidFill>
              </a:rPr>
              <a:t>applicables</a:t>
            </a:r>
            <a:r>
              <a:rPr lang="nl-BE" sz="1100" dirty="0" smtClean="0">
                <a:solidFill>
                  <a:schemeClr val="bg2">
                    <a:lumMod val="75000"/>
                  </a:schemeClr>
                </a:solidFill>
              </a:rPr>
              <a:t> à </a:t>
            </a:r>
            <a:r>
              <a:rPr lang="nl-BE" sz="1100" dirty="0" err="1" smtClean="0">
                <a:solidFill>
                  <a:schemeClr val="bg2">
                    <a:lumMod val="75000"/>
                  </a:schemeClr>
                </a:solidFill>
              </a:rPr>
              <a:t>l’ensemble</a:t>
            </a:r>
            <a:r>
              <a:rPr lang="nl-BE" sz="1100" dirty="0" smtClean="0">
                <a:solidFill>
                  <a:schemeClr val="bg2">
                    <a:lumMod val="75000"/>
                  </a:schemeClr>
                </a:solidFill>
              </a:rPr>
              <a:t> du </a:t>
            </a:r>
            <a:r>
              <a:rPr lang="nl-BE" sz="1100" dirty="0" err="1" smtClean="0">
                <a:solidFill>
                  <a:schemeClr val="bg2">
                    <a:lumMod val="75000"/>
                  </a:schemeClr>
                </a:solidFill>
              </a:rPr>
              <a:t>réseau</a:t>
            </a:r>
            <a:r>
              <a:rPr lang="nl-BE" sz="1100" dirty="0" smtClean="0">
                <a:solidFill>
                  <a:schemeClr val="bg2">
                    <a:lumMod val="75000"/>
                  </a:schemeClr>
                </a:solidFill>
              </a:rPr>
              <a:t> </a:t>
            </a:r>
            <a:r>
              <a:rPr lang="nl-BE" sz="1100" dirty="0" err="1" smtClean="0">
                <a:solidFill>
                  <a:schemeClr val="bg2">
                    <a:lumMod val="75000"/>
                  </a:schemeClr>
                </a:solidFill>
              </a:rPr>
              <a:t>d’accueil</a:t>
            </a:r>
            <a:r>
              <a:rPr lang="nl-BE" sz="1100" dirty="0" smtClean="0">
                <a:solidFill>
                  <a:schemeClr val="bg2">
                    <a:lumMod val="75000"/>
                  </a:schemeClr>
                </a:solidFill>
              </a:rPr>
              <a:t> </a:t>
            </a:r>
          </a:p>
          <a:p>
            <a:pPr marL="0" indent="0">
              <a:buNone/>
            </a:pPr>
            <a:endParaRPr lang="nl-BE" sz="1100" dirty="0">
              <a:solidFill>
                <a:schemeClr val="bg2">
                  <a:lumMod val="75000"/>
                </a:schemeClr>
              </a:solidFill>
            </a:endParaRPr>
          </a:p>
          <a:p>
            <a:pPr marL="0" indent="0">
              <a:buNone/>
            </a:pPr>
            <a:endParaRPr lang="nl-BE" sz="1100" dirty="0">
              <a:solidFill>
                <a:schemeClr val="bg2">
                  <a:lumMod val="75000"/>
                </a:schemeClr>
              </a:solidFill>
            </a:endParaRPr>
          </a:p>
          <a:p>
            <a:pPr marL="0" indent="0">
              <a:buNone/>
            </a:pPr>
            <a:endParaRPr lang="fr-BE" b="1" dirty="0">
              <a:solidFill>
                <a:schemeClr val="tx1">
                  <a:lumMod val="50000"/>
                </a:schemeClr>
              </a:solidFill>
            </a:endParaRPr>
          </a:p>
        </p:txBody>
      </p:sp>
      <p:sp>
        <p:nvSpPr>
          <p:cNvPr id="7" name="Shape 148"/>
          <p:cNvSpPr/>
          <p:nvPr/>
        </p:nvSpPr>
        <p:spPr>
          <a:xfrm>
            <a:off x="7974092" y="405246"/>
            <a:ext cx="777651" cy="785453"/>
          </a:xfrm>
          <a:custGeom>
            <a:avLst/>
            <a:gdLst/>
            <a:ahLst/>
            <a:cxnLst/>
            <a:rect l="0" t="0" r="0" b="0"/>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rgbClr val="CF192C"/>
          </a:solidFill>
          <a:ln>
            <a:noFill/>
          </a:ln>
        </p:spPr>
        <p:txBody>
          <a:bodyPr spcFirstLastPara="1" wrap="square" lIns="68569" tIns="68569" rIns="68569" bIns="68569" anchor="ctr" anchorCtr="0">
            <a:noAutofit/>
          </a:bodyPr>
          <a:lstStyle/>
          <a:p>
            <a:endParaRPr sz="1050"/>
          </a:p>
        </p:txBody>
      </p:sp>
    </p:spTree>
    <p:extLst>
      <p:ext uri="{BB962C8B-B14F-4D97-AF65-F5344CB8AC3E}">
        <p14:creationId xmlns:p14="http://schemas.microsoft.com/office/powerpoint/2010/main" val="1327437744"/>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81789" y="611774"/>
            <a:ext cx="6866100" cy="1424508"/>
          </a:xfrm>
        </p:spPr>
        <p:txBody>
          <a:bodyPr/>
          <a:lstStyle/>
          <a:p>
            <a:r>
              <a:rPr lang="fr-BE" sz="3500" b="1" dirty="0" smtClean="0">
                <a:solidFill>
                  <a:srgbClr val="CF142C"/>
                </a:solidFill>
              </a:rPr>
              <a:t>Volontariat</a:t>
            </a:r>
            <a:endParaRPr lang="fr-BE" sz="3500" b="1" dirty="0">
              <a:solidFill>
                <a:srgbClr val="CF142C"/>
              </a:solidFill>
            </a:endParaRPr>
          </a:p>
        </p:txBody>
      </p:sp>
      <p:sp>
        <p:nvSpPr>
          <p:cNvPr id="3" name="Espace réservé du texte 2"/>
          <p:cNvSpPr>
            <a:spLocks noGrp="1"/>
          </p:cNvSpPr>
          <p:nvPr>
            <p:ph type="body" idx="1"/>
          </p:nvPr>
        </p:nvSpPr>
        <p:spPr>
          <a:xfrm>
            <a:off x="855586" y="1403611"/>
            <a:ext cx="2332200" cy="2051591"/>
          </a:xfrm>
        </p:spPr>
        <p:txBody>
          <a:bodyPr/>
          <a:lstStyle/>
          <a:p>
            <a:pPr marL="0" indent="0">
              <a:buNone/>
            </a:pPr>
            <a:r>
              <a:rPr lang="fr-BE" b="1" dirty="0" smtClean="0">
                <a:solidFill>
                  <a:schemeClr val="tx1">
                    <a:lumMod val="50000"/>
                  </a:schemeClr>
                </a:solidFill>
              </a:rPr>
              <a:t>Contexte</a:t>
            </a:r>
          </a:p>
          <a:p>
            <a:pPr>
              <a:buFont typeface="Courier New" panose="02070309020205020404" pitchFamily="49" charset="0"/>
              <a:buChar char="o"/>
            </a:pPr>
            <a:r>
              <a:rPr lang="fr-BE" sz="1100" dirty="0" smtClean="0">
                <a:solidFill>
                  <a:schemeClr val="bg2">
                    <a:lumMod val="75000"/>
                  </a:schemeClr>
                </a:solidFill>
              </a:rPr>
              <a:t>Intégration = défi important </a:t>
            </a:r>
          </a:p>
          <a:p>
            <a:pPr marL="0" indent="0">
              <a:buNone/>
            </a:pPr>
            <a:endParaRPr lang="fr-BE" sz="1100" dirty="0" smtClean="0">
              <a:solidFill>
                <a:schemeClr val="bg2">
                  <a:lumMod val="75000"/>
                </a:schemeClr>
              </a:solidFill>
            </a:endParaRPr>
          </a:p>
          <a:p>
            <a:pPr>
              <a:buFont typeface="Courier New" panose="02070309020205020404" pitchFamily="49" charset="0"/>
              <a:buChar char="o"/>
            </a:pPr>
            <a:r>
              <a:rPr lang="fr-BE" sz="1100" dirty="0" smtClean="0">
                <a:solidFill>
                  <a:schemeClr val="bg2">
                    <a:lumMod val="75000"/>
                  </a:schemeClr>
                </a:solidFill>
              </a:rPr>
              <a:t>Focus </a:t>
            </a:r>
            <a:r>
              <a:rPr lang="fr-BE" sz="1100" dirty="0">
                <a:solidFill>
                  <a:schemeClr val="bg2">
                    <a:lumMod val="75000"/>
                  </a:schemeClr>
                </a:solidFill>
              </a:rPr>
              <a:t>sur la mise à l’emploi; le volontariat étant un moyen d’y </a:t>
            </a:r>
            <a:r>
              <a:rPr lang="fr-BE" sz="1100" dirty="0" smtClean="0">
                <a:solidFill>
                  <a:schemeClr val="bg2">
                    <a:lumMod val="75000"/>
                  </a:schemeClr>
                </a:solidFill>
              </a:rPr>
              <a:t>arriver (valorisation et acquisition de compétences)</a:t>
            </a:r>
            <a:endParaRPr lang="fr-BE" sz="1100" dirty="0">
              <a:solidFill>
                <a:schemeClr val="bg2">
                  <a:lumMod val="75000"/>
                </a:schemeClr>
              </a:solidFill>
            </a:endParaRPr>
          </a:p>
          <a:p>
            <a:pPr marL="0" indent="0">
              <a:buNone/>
            </a:pPr>
            <a:endParaRPr lang="fr-BE" sz="1100" dirty="0">
              <a:solidFill>
                <a:schemeClr val="bg2">
                  <a:lumMod val="75000"/>
                </a:schemeClr>
              </a:solidFill>
            </a:endParaRPr>
          </a:p>
          <a:p>
            <a:pPr>
              <a:buFont typeface="Courier New" panose="02070309020205020404" pitchFamily="49" charset="0"/>
              <a:buChar char="o"/>
            </a:pPr>
            <a:r>
              <a:rPr lang="fr-BE" sz="1100" dirty="0">
                <a:solidFill>
                  <a:schemeClr val="bg2">
                    <a:lumMod val="75000"/>
                  </a:schemeClr>
                </a:solidFill>
              </a:rPr>
              <a:t>Besoin d’un emploi du temps porteur de sens pour les </a:t>
            </a:r>
            <a:r>
              <a:rPr lang="fr-BE" sz="1100" dirty="0" smtClean="0">
                <a:solidFill>
                  <a:schemeClr val="bg2">
                    <a:lumMod val="75000"/>
                  </a:schemeClr>
                </a:solidFill>
              </a:rPr>
              <a:t>résidents (gestion utile de l’attente pendant la procédure)</a:t>
            </a:r>
          </a:p>
          <a:p>
            <a:pPr marL="0" indent="0">
              <a:buNone/>
            </a:pPr>
            <a:endParaRPr lang="fr-BE" sz="1100" dirty="0">
              <a:solidFill>
                <a:schemeClr val="bg2">
                  <a:lumMod val="75000"/>
                </a:schemeClr>
              </a:solidFill>
            </a:endParaRPr>
          </a:p>
          <a:p>
            <a:pPr>
              <a:buFont typeface="Courier New" panose="02070309020205020404" pitchFamily="49" charset="0"/>
              <a:buChar char="o"/>
            </a:pPr>
            <a:r>
              <a:rPr lang="fr-BE" sz="1100" dirty="0" smtClean="0">
                <a:solidFill>
                  <a:schemeClr val="bg2">
                    <a:lumMod val="75000"/>
                  </a:schemeClr>
                </a:solidFill>
              </a:rPr>
              <a:t>Attention particulière accordée au déploiement et à </a:t>
            </a:r>
            <a:r>
              <a:rPr lang="fr-BE" sz="1100" dirty="0" smtClean="0">
                <a:solidFill>
                  <a:schemeClr val="bg2">
                    <a:lumMod val="75000"/>
                  </a:schemeClr>
                </a:solidFill>
              </a:rPr>
              <a:t>l’harmonisation </a:t>
            </a:r>
            <a:r>
              <a:rPr lang="fr-BE" sz="1100" dirty="0" smtClean="0">
                <a:solidFill>
                  <a:schemeClr val="bg2">
                    <a:lumMod val="75000"/>
                  </a:schemeClr>
                </a:solidFill>
              </a:rPr>
              <a:t>de ce volet dans le Nord du pays</a:t>
            </a:r>
            <a:endParaRPr lang="fr-BE" sz="1100" dirty="0">
              <a:solidFill>
                <a:schemeClr val="bg2">
                  <a:lumMod val="75000"/>
                </a:schemeClr>
              </a:solidFill>
            </a:endParaRPr>
          </a:p>
          <a:p>
            <a:pPr marL="0" indent="0">
              <a:buNone/>
            </a:pPr>
            <a:endParaRPr lang="fr-BE" dirty="0">
              <a:solidFill>
                <a:schemeClr val="bg2">
                  <a:lumMod val="75000"/>
                </a:schemeClr>
              </a:solidFill>
            </a:endParaRPr>
          </a:p>
        </p:txBody>
      </p:sp>
      <p:sp>
        <p:nvSpPr>
          <p:cNvPr id="4" name="Espace réservé du texte 3"/>
          <p:cNvSpPr>
            <a:spLocks noGrp="1"/>
          </p:cNvSpPr>
          <p:nvPr>
            <p:ph type="body" idx="2"/>
          </p:nvPr>
        </p:nvSpPr>
        <p:spPr>
          <a:xfrm>
            <a:off x="3367750" y="1403612"/>
            <a:ext cx="2332200" cy="3386751"/>
          </a:xfrm>
        </p:spPr>
        <p:txBody>
          <a:bodyPr/>
          <a:lstStyle/>
          <a:p>
            <a:pPr marL="0" indent="0">
              <a:buNone/>
            </a:pPr>
            <a:r>
              <a:rPr lang="fr-BE" b="1" dirty="0" smtClean="0">
                <a:solidFill>
                  <a:schemeClr val="tx1">
                    <a:lumMod val="50000"/>
                  </a:schemeClr>
                </a:solidFill>
              </a:rPr>
              <a:t>Objectifs</a:t>
            </a:r>
          </a:p>
          <a:p>
            <a:pPr>
              <a:buFont typeface="Courier New" panose="02070309020205020404" pitchFamily="49" charset="0"/>
              <a:buChar char="o"/>
            </a:pPr>
            <a:r>
              <a:rPr lang="fr-BE" sz="1100" dirty="0" smtClean="0">
                <a:solidFill>
                  <a:schemeClr val="bg2">
                    <a:lumMod val="75000"/>
                  </a:schemeClr>
                </a:solidFill>
              </a:rPr>
              <a:t>Développer et déployer une méthodologie permettant de stimuler le volontariat des bénéficiaires de l’accueil (outils) et/ou de prévoir une offre concrète d’activités de volontariat pour les résidents</a:t>
            </a:r>
          </a:p>
          <a:p>
            <a:pPr marL="0" indent="0">
              <a:buNone/>
            </a:pPr>
            <a:endParaRPr lang="fr-BE" sz="1100" dirty="0">
              <a:solidFill>
                <a:schemeClr val="bg2">
                  <a:lumMod val="75000"/>
                </a:schemeClr>
              </a:solidFill>
            </a:endParaRPr>
          </a:p>
          <a:p>
            <a:pPr>
              <a:buFont typeface="Courier New" panose="02070309020205020404" pitchFamily="49" charset="0"/>
              <a:buChar char="o"/>
            </a:pPr>
            <a:r>
              <a:rPr lang="fr-BE" sz="1100" dirty="0" smtClean="0">
                <a:solidFill>
                  <a:schemeClr val="bg2">
                    <a:lumMod val="75000"/>
                  </a:schemeClr>
                </a:solidFill>
              </a:rPr>
              <a:t>Meilleur </a:t>
            </a:r>
            <a:r>
              <a:rPr lang="fr-BE" sz="1100" dirty="0" err="1" smtClean="0">
                <a:solidFill>
                  <a:schemeClr val="bg2">
                    <a:lumMod val="75000"/>
                  </a:schemeClr>
                </a:solidFill>
              </a:rPr>
              <a:t>matching</a:t>
            </a:r>
            <a:r>
              <a:rPr lang="fr-BE" sz="1100" dirty="0" smtClean="0">
                <a:solidFill>
                  <a:schemeClr val="bg2">
                    <a:lumMod val="75000"/>
                  </a:schemeClr>
                </a:solidFill>
              </a:rPr>
              <a:t> offre/demande</a:t>
            </a:r>
          </a:p>
          <a:p>
            <a:pPr marL="0" indent="0">
              <a:buNone/>
            </a:pPr>
            <a:r>
              <a:rPr lang="fr-BE" sz="1100" dirty="0" smtClean="0">
                <a:solidFill>
                  <a:schemeClr val="bg2">
                    <a:lumMod val="75000"/>
                  </a:schemeClr>
                </a:solidFill>
              </a:rPr>
              <a:t>=&gt;</a:t>
            </a:r>
            <a:r>
              <a:rPr lang="fr-BE" sz="1100" dirty="0">
                <a:solidFill>
                  <a:schemeClr val="bg2">
                    <a:lumMod val="75000"/>
                  </a:schemeClr>
                </a:solidFill>
              </a:rPr>
              <a:t>L</a:t>
            </a:r>
            <a:r>
              <a:rPr lang="fr-BE" sz="1100" dirty="0" smtClean="0">
                <a:solidFill>
                  <a:schemeClr val="bg2">
                    <a:lumMod val="75000"/>
                  </a:schemeClr>
                </a:solidFill>
              </a:rPr>
              <a:t>es </a:t>
            </a:r>
            <a:r>
              <a:rPr lang="fr-BE" sz="1100" dirty="0">
                <a:solidFill>
                  <a:schemeClr val="bg2">
                    <a:lumMod val="75000"/>
                  </a:schemeClr>
                </a:solidFill>
              </a:rPr>
              <a:t>collaborateurs des </a:t>
            </a:r>
            <a:r>
              <a:rPr lang="fr-BE" sz="1100" dirty="0" smtClean="0">
                <a:solidFill>
                  <a:schemeClr val="bg2">
                    <a:lumMod val="75000"/>
                  </a:schemeClr>
                </a:solidFill>
              </a:rPr>
              <a:t>structures </a:t>
            </a:r>
            <a:r>
              <a:rPr lang="fr-BE" sz="1100" dirty="0">
                <a:solidFill>
                  <a:schemeClr val="bg2">
                    <a:lumMod val="75000"/>
                  </a:schemeClr>
                </a:solidFill>
              </a:rPr>
              <a:t>d’accueil connaissent l’offre et savent comment ils peuvent orienter les </a:t>
            </a:r>
            <a:r>
              <a:rPr lang="fr-BE" sz="1100" dirty="0" smtClean="0">
                <a:solidFill>
                  <a:schemeClr val="bg2">
                    <a:lumMod val="75000"/>
                  </a:schemeClr>
                </a:solidFill>
              </a:rPr>
              <a:t>résidents</a:t>
            </a:r>
          </a:p>
          <a:p>
            <a:pPr marL="0" indent="0">
              <a:buNone/>
            </a:pPr>
            <a:endParaRPr lang="fr-BE" b="1" dirty="0">
              <a:solidFill>
                <a:schemeClr val="tx1">
                  <a:lumMod val="50000"/>
                </a:schemeClr>
              </a:solidFill>
            </a:endParaRPr>
          </a:p>
        </p:txBody>
      </p:sp>
      <p:sp>
        <p:nvSpPr>
          <p:cNvPr id="5" name="Espace réservé du texte 4"/>
          <p:cNvSpPr>
            <a:spLocks noGrp="1"/>
          </p:cNvSpPr>
          <p:nvPr>
            <p:ph type="body" idx="3"/>
          </p:nvPr>
        </p:nvSpPr>
        <p:spPr>
          <a:xfrm>
            <a:off x="5826153" y="1403612"/>
            <a:ext cx="2332200" cy="2051591"/>
          </a:xfrm>
        </p:spPr>
        <p:txBody>
          <a:bodyPr/>
          <a:lstStyle/>
          <a:p>
            <a:pPr marL="0" indent="0">
              <a:buNone/>
            </a:pPr>
            <a:r>
              <a:rPr lang="fr-BE" b="1" dirty="0" smtClean="0">
                <a:solidFill>
                  <a:schemeClr val="tx1">
                    <a:lumMod val="50000"/>
                  </a:schemeClr>
                </a:solidFill>
              </a:rPr>
              <a:t>Conditions</a:t>
            </a:r>
          </a:p>
          <a:p>
            <a:pPr>
              <a:buFont typeface="Courier New" panose="02070309020205020404" pitchFamily="49" charset="0"/>
              <a:buChar char="o"/>
            </a:pPr>
            <a:r>
              <a:rPr lang="fr-BE" sz="1100" dirty="0">
                <a:solidFill>
                  <a:schemeClr val="tx1">
                    <a:lumMod val="75000"/>
                  </a:schemeClr>
                </a:solidFill>
              </a:rPr>
              <a:t>Le projet doit viser à augmenter le nombre de résidents qui font du </a:t>
            </a:r>
            <a:r>
              <a:rPr lang="fr-BE" sz="1100" dirty="0" smtClean="0">
                <a:solidFill>
                  <a:schemeClr val="tx1">
                    <a:lumMod val="75000"/>
                  </a:schemeClr>
                </a:solidFill>
              </a:rPr>
              <a:t>volontariat</a:t>
            </a:r>
          </a:p>
          <a:p>
            <a:pPr marL="0" indent="0">
              <a:buNone/>
            </a:pPr>
            <a:endParaRPr lang="fr-BE" sz="1100" dirty="0">
              <a:solidFill>
                <a:schemeClr val="tx1">
                  <a:lumMod val="75000"/>
                </a:schemeClr>
              </a:solidFill>
            </a:endParaRPr>
          </a:p>
          <a:p>
            <a:pPr>
              <a:buFont typeface="Courier New" panose="02070309020205020404" pitchFamily="49" charset="0"/>
              <a:buChar char="o"/>
            </a:pPr>
            <a:r>
              <a:rPr lang="fr-BE" sz="1100" dirty="0">
                <a:solidFill>
                  <a:schemeClr val="tx1">
                    <a:lumMod val="75000"/>
                  </a:schemeClr>
                </a:solidFill>
              </a:rPr>
              <a:t>Construire à partir des </a:t>
            </a:r>
            <a:r>
              <a:rPr lang="fr-BE" sz="1100" dirty="0" smtClean="0">
                <a:solidFill>
                  <a:schemeClr val="tx1">
                    <a:lumMod val="75000"/>
                  </a:schemeClr>
                </a:solidFill>
              </a:rPr>
              <a:t>pratiques </a:t>
            </a:r>
            <a:r>
              <a:rPr lang="fr-BE" sz="1100" dirty="0">
                <a:solidFill>
                  <a:schemeClr val="tx1">
                    <a:lumMod val="75000"/>
                  </a:schemeClr>
                </a:solidFill>
              </a:rPr>
              <a:t>existantes</a:t>
            </a:r>
          </a:p>
          <a:p>
            <a:pPr marL="0" indent="0">
              <a:buNone/>
            </a:pPr>
            <a:endParaRPr lang="fr-BE" sz="1100" dirty="0">
              <a:solidFill>
                <a:schemeClr val="tx1">
                  <a:lumMod val="75000"/>
                </a:schemeClr>
              </a:solidFill>
            </a:endParaRPr>
          </a:p>
          <a:p>
            <a:pPr>
              <a:buFont typeface="Courier New" panose="02070309020205020404" pitchFamily="49" charset="0"/>
              <a:buChar char="o"/>
            </a:pPr>
            <a:r>
              <a:rPr lang="fr-BE" sz="1100" dirty="0">
                <a:solidFill>
                  <a:schemeClr val="tx1">
                    <a:lumMod val="75000"/>
                  </a:schemeClr>
                </a:solidFill>
              </a:rPr>
              <a:t>Impliquer les partenaires </a:t>
            </a:r>
            <a:r>
              <a:rPr lang="fr-BE" sz="1100" dirty="0" smtClean="0">
                <a:solidFill>
                  <a:schemeClr val="tx1">
                    <a:lumMod val="75000"/>
                  </a:schemeClr>
                </a:solidFill>
              </a:rPr>
              <a:t>pertinents</a:t>
            </a:r>
          </a:p>
          <a:p>
            <a:pPr marL="0" indent="0">
              <a:buNone/>
            </a:pPr>
            <a:endParaRPr lang="fr-BE" sz="1100" dirty="0">
              <a:solidFill>
                <a:schemeClr val="tx1">
                  <a:lumMod val="75000"/>
                </a:schemeClr>
              </a:solidFill>
            </a:endParaRPr>
          </a:p>
          <a:p>
            <a:pPr>
              <a:buFont typeface="Courier New" panose="02070309020205020404" pitchFamily="49" charset="0"/>
              <a:buChar char="o"/>
            </a:pPr>
            <a:r>
              <a:rPr lang="fr-BE" sz="1100" dirty="0" smtClean="0">
                <a:solidFill>
                  <a:schemeClr val="tx1">
                    <a:lumMod val="75000"/>
                  </a:schemeClr>
                </a:solidFill>
              </a:rPr>
              <a:t>Le projet doit pouvoir couvrir au minimum une Région d’accueil</a:t>
            </a:r>
          </a:p>
          <a:p>
            <a:pPr marL="0" indent="0">
              <a:buNone/>
            </a:pPr>
            <a:endParaRPr lang="fr-BE" sz="1100" dirty="0">
              <a:solidFill>
                <a:schemeClr val="tx1">
                  <a:lumMod val="75000"/>
                </a:schemeClr>
              </a:solidFill>
            </a:endParaRPr>
          </a:p>
          <a:p>
            <a:pPr>
              <a:buFont typeface="Courier New" panose="02070309020205020404" pitchFamily="49" charset="0"/>
              <a:buChar char="o"/>
            </a:pPr>
            <a:r>
              <a:rPr lang="fr-BE" sz="1100" dirty="0">
                <a:solidFill>
                  <a:schemeClr val="tx1">
                    <a:lumMod val="75000"/>
                  </a:schemeClr>
                </a:solidFill>
              </a:rPr>
              <a:t>Un plan clair sur la consolidation du projet existe à l’issue du projet (durabilité)</a:t>
            </a:r>
          </a:p>
          <a:p>
            <a:pPr marL="0" indent="0">
              <a:buNone/>
            </a:pPr>
            <a:endParaRPr lang="fr-BE" sz="1100" dirty="0" smtClean="0">
              <a:solidFill>
                <a:schemeClr val="tx1">
                  <a:lumMod val="75000"/>
                </a:schemeClr>
              </a:solidFill>
            </a:endParaRPr>
          </a:p>
          <a:p>
            <a:pPr marL="0" indent="0">
              <a:buNone/>
            </a:pPr>
            <a:endParaRPr lang="fr-BE" sz="1100" dirty="0" smtClean="0">
              <a:solidFill>
                <a:schemeClr val="tx1">
                  <a:lumMod val="75000"/>
                </a:schemeClr>
              </a:solidFill>
            </a:endParaRPr>
          </a:p>
          <a:p>
            <a:pPr marL="0" indent="0">
              <a:buNone/>
            </a:pPr>
            <a:endParaRPr lang="fr-BE" sz="1100" dirty="0">
              <a:solidFill>
                <a:schemeClr val="tx1">
                  <a:lumMod val="75000"/>
                </a:schemeClr>
              </a:solidFill>
            </a:endParaRPr>
          </a:p>
          <a:p>
            <a:pPr marL="0" indent="0">
              <a:buNone/>
            </a:pPr>
            <a:endParaRPr lang="nl-BE" dirty="0">
              <a:solidFill>
                <a:schemeClr val="tx1">
                  <a:lumMod val="75000"/>
                </a:schemeClr>
              </a:solidFill>
            </a:endParaRPr>
          </a:p>
          <a:p>
            <a:pPr marL="0" indent="0">
              <a:buNone/>
            </a:pPr>
            <a:endParaRPr lang="fr-BE" b="1" dirty="0">
              <a:solidFill>
                <a:schemeClr val="tx1">
                  <a:lumMod val="50000"/>
                </a:schemeClr>
              </a:solidFill>
            </a:endParaRPr>
          </a:p>
        </p:txBody>
      </p:sp>
      <p:sp>
        <p:nvSpPr>
          <p:cNvPr id="7" name="Shape 148"/>
          <p:cNvSpPr/>
          <p:nvPr/>
        </p:nvSpPr>
        <p:spPr>
          <a:xfrm>
            <a:off x="7974092" y="405246"/>
            <a:ext cx="777651" cy="785453"/>
          </a:xfrm>
          <a:custGeom>
            <a:avLst/>
            <a:gdLst/>
            <a:ahLst/>
            <a:cxnLst/>
            <a:rect l="0" t="0" r="0" b="0"/>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rgbClr val="CF192C"/>
          </a:solidFill>
          <a:ln>
            <a:noFill/>
          </a:ln>
        </p:spPr>
        <p:txBody>
          <a:bodyPr spcFirstLastPara="1" wrap="square" lIns="68569" tIns="68569" rIns="68569" bIns="68569" anchor="ctr" anchorCtr="0">
            <a:noAutofit/>
          </a:bodyPr>
          <a:lstStyle/>
          <a:p>
            <a:endParaRPr sz="1050"/>
          </a:p>
        </p:txBody>
      </p:sp>
    </p:spTree>
    <p:extLst>
      <p:ext uri="{BB962C8B-B14F-4D97-AF65-F5344CB8AC3E}">
        <p14:creationId xmlns:p14="http://schemas.microsoft.com/office/powerpoint/2010/main" val="2292363717"/>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81789" y="797972"/>
            <a:ext cx="6866100" cy="1424508"/>
          </a:xfrm>
        </p:spPr>
        <p:txBody>
          <a:bodyPr/>
          <a:lstStyle/>
          <a:p>
            <a:r>
              <a:rPr lang="fr-BE" sz="3500" b="1" dirty="0" smtClean="0">
                <a:solidFill>
                  <a:srgbClr val="CF142C"/>
                </a:solidFill>
              </a:rPr>
              <a:t>Analphabétisme</a:t>
            </a:r>
            <a:endParaRPr lang="fr-BE" sz="3500" b="1" dirty="0">
              <a:solidFill>
                <a:srgbClr val="CF142C"/>
              </a:solidFill>
            </a:endParaRPr>
          </a:p>
        </p:txBody>
      </p:sp>
      <p:sp>
        <p:nvSpPr>
          <p:cNvPr id="3" name="Espace réservé du texte 2"/>
          <p:cNvSpPr>
            <a:spLocks noGrp="1"/>
          </p:cNvSpPr>
          <p:nvPr>
            <p:ph type="body" idx="1"/>
          </p:nvPr>
        </p:nvSpPr>
        <p:spPr>
          <a:xfrm>
            <a:off x="1071473" y="1672936"/>
            <a:ext cx="2332200" cy="2051591"/>
          </a:xfrm>
        </p:spPr>
        <p:txBody>
          <a:bodyPr/>
          <a:lstStyle/>
          <a:p>
            <a:pPr marL="0" indent="0">
              <a:buNone/>
            </a:pPr>
            <a:r>
              <a:rPr lang="fr-BE" b="1" dirty="0" smtClean="0">
                <a:solidFill>
                  <a:schemeClr val="tx1">
                    <a:lumMod val="50000"/>
                  </a:schemeClr>
                </a:solidFill>
              </a:rPr>
              <a:t>Contexte</a:t>
            </a:r>
          </a:p>
          <a:p>
            <a:pPr>
              <a:buFont typeface="Courier New" panose="02070309020205020404" pitchFamily="49" charset="0"/>
              <a:buChar char="o"/>
            </a:pPr>
            <a:r>
              <a:rPr lang="fr-BE" sz="1100" dirty="0" smtClean="0">
                <a:solidFill>
                  <a:schemeClr val="bg2">
                    <a:lumMod val="75000"/>
                  </a:schemeClr>
                </a:solidFill>
              </a:rPr>
              <a:t>L’analphabétisme auprès des bénéficiaires de l’accueil est un phénomène encore peu documenté </a:t>
            </a:r>
          </a:p>
          <a:p>
            <a:pPr marL="0" indent="0">
              <a:buNone/>
            </a:pPr>
            <a:endParaRPr lang="fr-BE" sz="1100" dirty="0">
              <a:solidFill>
                <a:schemeClr val="bg2">
                  <a:lumMod val="75000"/>
                </a:schemeClr>
              </a:solidFill>
            </a:endParaRPr>
          </a:p>
          <a:p>
            <a:pPr>
              <a:buFont typeface="Courier New" panose="02070309020205020404" pitchFamily="49" charset="0"/>
              <a:buChar char="o"/>
            </a:pPr>
            <a:r>
              <a:rPr lang="fr-BE" sz="1100" dirty="0" smtClean="0">
                <a:solidFill>
                  <a:schemeClr val="bg2">
                    <a:lumMod val="75000"/>
                  </a:schemeClr>
                </a:solidFill>
              </a:rPr>
              <a:t>Contexte combiné de l’attention accordée à la fois à la préparation à l’intégration et des actions à envisager à la suite de l’étude sur les vulnérabilités</a:t>
            </a:r>
          </a:p>
          <a:p>
            <a:pPr>
              <a:buFont typeface="Courier New" panose="02070309020205020404" pitchFamily="49" charset="0"/>
              <a:buChar char="o"/>
            </a:pPr>
            <a:endParaRPr lang="fr-BE" sz="1100" dirty="0" smtClean="0">
              <a:solidFill>
                <a:schemeClr val="bg2">
                  <a:lumMod val="75000"/>
                </a:schemeClr>
              </a:solidFill>
            </a:endParaRPr>
          </a:p>
          <a:p>
            <a:pPr>
              <a:buFont typeface="Courier New" panose="02070309020205020404" pitchFamily="49" charset="0"/>
              <a:buChar char="o"/>
            </a:pPr>
            <a:r>
              <a:rPr lang="fr-BE" sz="1100" dirty="0">
                <a:solidFill>
                  <a:schemeClr val="bg2">
                    <a:lumMod val="75000"/>
                  </a:schemeClr>
                </a:solidFill>
              </a:rPr>
              <a:t>Importance de l’alphabétisation (digitale) dans notre société</a:t>
            </a:r>
          </a:p>
          <a:p>
            <a:pPr>
              <a:buFont typeface="Courier New" panose="02070309020205020404" pitchFamily="49" charset="0"/>
              <a:buChar char="o"/>
            </a:pPr>
            <a:endParaRPr lang="fr-BE" sz="1100" dirty="0" smtClean="0"/>
          </a:p>
          <a:p>
            <a:pPr marL="0" indent="0">
              <a:buNone/>
            </a:pPr>
            <a:endParaRPr lang="fr-BE" sz="1100" dirty="0"/>
          </a:p>
          <a:p>
            <a:pPr marL="0" indent="0">
              <a:buNone/>
            </a:pPr>
            <a:endParaRPr lang="fr-BE" sz="1100" dirty="0"/>
          </a:p>
        </p:txBody>
      </p:sp>
      <p:sp>
        <p:nvSpPr>
          <p:cNvPr id="4" name="Espace réservé du texte 3"/>
          <p:cNvSpPr>
            <a:spLocks noGrp="1"/>
          </p:cNvSpPr>
          <p:nvPr>
            <p:ph type="body" idx="2"/>
          </p:nvPr>
        </p:nvSpPr>
        <p:spPr>
          <a:xfrm>
            <a:off x="3403673" y="1672935"/>
            <a:ext cx="2332200" cy="2051591"/>
          </a:xfrm>
        </p:spPr>
        <p:txBody>
          <a:bodyPr/>
          <a:lstStyle/>
          <a:p>
            <a:pPr marL="0" indent="0">
              <a:buNone/>
            </a:pPr>
            <a:r>
              <a:rPr lang="fr-BE" b="1" dirty="0" smtClean="0">
                <a:solidFill>
                  <a:schemeClr val="tx1">
                    <a:lumMod val="50000"/>
                  </a:schemeClr>
                </a:solidFill>
              </a:rPr>
              <a:t>Objectif</a:t>
            </a:r>
          </a:p>
          <a:p>
            <a:pPr marL="0" indent="0">
              <a:buNone/>
            </a:pPr>
            <a:r>
              <a:rPr lang="fr-BE" sz="1100" dirty="0" smtClean="0">
                <a:solidFill>
                  <a:schemeClr val="bg2">
                    <a:lumMod val="75000"/>
                  </a:schemeClr>
                </a:solidFill>
              </a:rPr>
              <a:t>Réalisation d’une recherche (! </a:t>
            </a:r>
            <a:r>
              <a:rPr lang="fr-BE" sz="1100" dirty="0">
                <a:solidFill>
                  <a:schemeClr val="bg2">
                    <a:lumMod val="75000"/>
                  </a:schemeClr>
                </a:solidFill>
              </a:rPr>
              <a:t>c</a:t>
            </a:r>
            <a:r>
              <a:rPr lang="fr-BE" sz="1100" dirty="0" smtClean="0">
                <a:solidFill>
                  <a:schemeClr val="bg2">
                    <a:lumMod val="75000"/>
                  </a:schemeClr>
                </a:solidFill>
              </a:rPr>
              <a:t>omplète) à large échelle</a:t>
            </a:r>
          </a:p>
          <a:p>
            <a:pPr marL="0" indent="0">
              <a:buNone/>
            </a:pPr>
            <a:r>
              <a:rPr lang="fr-BE" sz="1100" dirty="0" smtClean="0">
                <a:solidFill>
                  <a:schemeClr val="bg2">
                    <a:lumMod val="75000"/>
                  </a:schemeClr>
                </a:solidFill>
              </a:rPr>
              <a:t>=&gt;</a:t>
            </a:r>
            <a:r>
              <a:rPr lang="fr-BE" sz="1100" dirty="0">
                <a:solidFill>
                  <a:schemeClr val="bg2">
                    <a:lumMod val="75000"/>
                  </a:schemeClr>
                </a:solidFill>
              </a:rPr>
              <a:t>E</a:t>
            </a:r>
            <a:r>
              <a:rPr lang="fr-BE" sz="1100" dirty="0" smtClean="0">
                <a:solidFill>
                  <a:schemeClr val="bg2">
                    <a:lumMod val="75000"/>
                  </a:schemeClr>
                </a:solidFill>
              </a:rPr>
              <a:t>tat des lieux :</a:t>
            </a:r>
          </a:p>
          <a:p>
            <a:pPr>
              <a:buFont typeface="Arial" panose="020B0604020202020204" pitchFamily="34" charset="0"/>
              <a:buChar char="•"/>
            </a:pPr>
            <a:r>
              <a:rPr lang="fr-BE" sz="1100" dirty="0" smtClean="0">
                <a:solidFill>
                  <a:schemeClr val="bg2">
                    <a:lumMod val="75000"/>
                  </a:schemeClr>
                </a:solidFill>
              </a:rPr>
              <a:t>quantitatif : ampleur, profil des groupes à risque, etc.</a:t>
            </a:r>
          </a:p>
          <a:p>
            <a:pPr>
              <a:buFont typeface="Arial" panose="020B0604020202020204" pitchFamily="34" charset="0"/>
              <a:buChar char="•"/>
            </a:pPr>
            <a:r>
              <a:rPr lang="fr-BE" sz="1100" u="sng" dirty="0" smtClean="0">
                <a:solidFill>
                  <a:schemeClr val="bg2">
                    <a:lumMod val="75000"/>
                  </a:schemeClr>
                </a:solidFill>
              </a:rPr>
              <a:t>et</a:t>
            </a:r>
            <a:r>
              <a:rPr lang="fr-BE" sz="1100" dirty="0" smtClean="0">
                <a:solidFill>
                  <a:schemeClr val="bg2">
                    <a:lumMod val="75000"/>
                  </a:schemeClr>
                </a:solidFill>
              </a:rPr>
              <a:t> qualitatif: difficultés rencontrées, facteurs favorisant ou décourageant l’apprentissage, etc.</a:t>
            </a:r>
            <a:endParaRPr lang="fr-BE" sz="1100" dirty="0">
              <a:solidFill>
                <a:schemeClr val="bg2">
                  <a:lumMod val="75000"/>
                </a:schemeClr>
              </a:solidFill>
            </a:endParaRPr>
          </a:p>
        </p:txBody>
      </p:sp>
      <p:sp>
        <p:nvSpPr>
          <p:cNvPr id="5" name="Espace réservé du texte 4"/>
          <p:cNvSpPr>
            <a:spLocks noGrp="1"/>
          </p:cNvSpPr>
          <p:nvPr>
            <p:ph type="body" idx="3"/>
          </p:nvPr>
        </p:nvSpPr>
        <p:spPr>
          <a:xfrm>
            <a:off x="5825557" y="1672935"/>
            <a:ext cx="2332200" cy="2051591"/>
          </a:xfrm>
        </p:spPr>
        <p:txBody>
          <a:bodyPr/>
          <a:lstStyle/>
          <a:p>
            <a:pPr marL="0" indent="0">
              <a:buNone/>
            </a:pPr>
            <a:r>
              <a:rPr lang="fr-BE" b="1" dirty="0" smtClean="0">
                <a:solidFill>
                  <a:schemeClr val="tx1">
                    <a:lumMod val="50000"/>
                  </a:schemeClr>
                </a:solidFill>
              </a:rPr>
              <a:t>Conditions</a:t>
            </a:r>
          </a:p>
          <a:p>
            <a:pPr>
              <a:buFont typeface="Courier New" panose="02070309020205020404" pitchFamily="49" charset="0"/>
              <a:buChar char="o"/>
            </a:pPr>
            <a:r>
              <a:rPr lang="fr-BE" sz="1100" dirty="0">
                <a:solidFill>
                  <a:schemeClr val="bg2">
                    <a:lumMod val="75000"/>
                  </a:schemeClr>
                </a:solidFill>
              </a:rPr>
              <a:t>O</a:t>
            </a:r>
            <a:r>
              <a:rPr lang="fr-BE" sz="1100" dirty="0" smtClean="0">
                <a:solidFill>
                  <a:schemeClr val="bg2">
                    <a:lumMod val="75000"/>
                  </a:schemeClr>
                </a:solidFill>
              </a:rPr>
              <a:t>rganisation de type universitaire/centre de recherche (expertise méthodologique/technique fiable) ayant une connaissance/expérience liée au phénomène étudié</a:t>
            </a:r>
          </a:p>
          <a:p>
            <a:pPr marL="0" indent="0">
              <a:buNone/>
            </a:pPr>
            <a:endParaRPr lang="fr-BE" sz="1100" dirty="0" smtClean="0">
              <a:solidFill>
                <a:schemeClr val="bg2">
                  <a:lumMod val="75000"/>
                </a:schemeClr>
              </a:solidFill>
            </a:endParaRPr>
          </a:p>
          <a:p>
            <a:pPr>
              <a:buFont typeface="Courier New" panose="02070309020205020404" pitchFamily="49" charset="0"/>
              <a:buChar char="o"/>
            </a:pPr>
            <a:r>
              <a:rPr lang="fr-BE" sz="1100" dirty="0" smtClean="0">
                <a:solidFill>
                  <a:schemeClr val="bg2">
                    <a:lumMod val="75000"/>
                  </a:schemeClr>
                </a:solidFill>
              </a:rPr>
              <a:t>Recherche à réaliser sur l’ensemble du pays</a:t>
            </a:r>
            <a:endParaRPr lang="fr-BE" sz="1100" dirty="0">
              <a:solidFill>
                <a:schemeClr val="bg2">
                  <a:lumMod val="75000"/>
                </a:schemeClr>
              </a:solidFill>
            </a:endParaRPr>
          </a:p>
          <a:p>
            <a:pPr>
              <a:buFont typeface="Courier New" panose="02070309020205020404" pitchFamily="49" charset="0"/>
              <a:buChar char="o"/>
            </a:pPr>
            <a:endParaRPr lang="fr-BE" sz="1100" dirty="0">
              <a:solidFill>
                <a:schemeClr val="bg2">
                  <a:lumMod val="75000"/>
                </a:schemeClr>
              </a:solidFill>
            </a:endParaRPr>
          </a:p>
          <a:p>
            <a:pPr>
              <a:buFont typeface="Courier New" panose="02070309020205020404" pitchFamily="49" charset="0"/>
              <a:buChar char="o"/>
            </a:pPr>
            <a:r>
              <a:rPr lang="fr-BE" sz="1100" dirty="0" smtClean="0">
                <a:solidFill>
                  <a:schemeClr val="bg2">
                    <a:lumMod val="75000"/>
                  </a:schemeClr>
                </a:solidFill>
              </a:rPr>
              <a:t>Recherche à réaliser en étroite collaboration avec notre service Etude et Politique</a:t>
            </a:r>
          </a:p>
          <a:p>
            <a:pPr marL="0" indent="0">
              <a:buNone/>
            </a:pPr>
            <a:endParaRPr lang="fr-BE" sz="1000" b="1" dirty="0">
              <a:solidFill>
                <a:schemeClr val="tx1">
                  <a:lumMod val="50000"/>
                </a:schemeClr>
              </a:solidFill>
            </a:endParaRPr>
          </a:p>
        </p:txBody>
      </p:sp>
      <p:sp>
        <p:nvSpPr>
          <p:cNvPr id="7" name="Shape 148"/>
          <p:cNvSpPr/>
          <p:nvPr/>
        </p:nvSpPr>
        <p:spPr>
          <a:xfrm>
            <a:off x="7974092" y="405246"/>
            <a:ext cx="777651" cy="785453"/>
          </a:xfrm>
          <a:custGeom>
            <a:avLst/>
            <a:gdLst/>
            <a:ahLst/>
            <a:cxnLst/>
            <a:rect l="0" t="0" r="0" b="0"/>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rgbClr val="CF192C"/>
          </a:solidFill>
          <a:ln>
            <a:noFill/>
          </a:ln>
        </p:spPr>
        <p:txBody>
          <a:bodyPr spcFirstLastPara="1" wrap="square" lIns="68569" tIns="68569" rIns="68569" bIns="68569" anchor="ctr" anchorCtr="0">
            <a:noAutofit/>
          </a:bodyPr>
          <a:lstStyle/>
          <a:p>
            <a:endParaRPr sz="1050"/>
          </a:p>
        </p:txBody>
      </p:sp>
    </p:spTree>
    <p:extLst>
      <p:ext uri="{BB962C8B-B14F-4D97-AF65-F5344CB8AC3E}">
        <p14:creationId xmlns:p14="http://schemas.microsoft.com/office/powerpoint/2010/main" val="2493925643"/>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832413"/>
            <a:ext cx="7772400" cy="1159800"/>
          </a:xfrm>
        </p:spPr>
        <p:txBody>
          <a:bodyPr/>
          <a:lstStyle/>
          <a:p>
            <a:r>
              <a:rPr lang="fr-BE" sz="2500" b="1" dirty="0" smtClean="0"/>
              <a:t>Priorité 1: Préparation à l’intégration</a:t>
            </a:r>
            <a:endParaRPr lang="fr-BE" sz="2500" b="1" dirty="0"/>
          </a:p>
        </p:txBody>
      </p:sp>
      <p:sp>
        <p:nvSpPr>
          <p:cNvPr id="3" name="Sous-titre 2"/>
          <p:cNvSpPr>
            <a:spLocks noGrp="1"/>
          </p:cNvSpPr>
          <p:nvPr>
            <p:ph type="subTitle" idx="1"/>
          </p:nvPr>
        </p:nvSpPr>
        <p:spPr>
          <a:xfrm>
            <a:off x="685800" y="2992213"/>
            <a:ext cx="7772400" cy="784800"/>
          </a:xfrm>
        </p:spPr>
        <p:txBody>
          <a:bodyPr/>
          <a:lstStyle/>
          <a:p>
            <a:r>
              <a:rPr lang="fr-BE" sz="1500" b="1" dirty="0" smtClean="0"/>
              <a:t>B. Mettre en place des projets qui créent les conditions préalables nécessaires à la participation à la vie sociale avec un focus sur le LOGEMENT</a:t>
            </a:r>
            <a:endParaRPr lang="fr-BE" sz="1500" b="1" dirty="0"/>
          </a:p>
        </p:txBody>
      </p:sp>
      <p:sp>
        <p:nvSpPr>
          <p:cNvPr id="4" name="Shape 90"/>
          <p:cNvSpPr txBox="1"/>
          <p:nvPr/>
        </p:nvSpPr>
        <p:spPr>
          <a:xfrm>
            <a:off x="8040585" y="171450"/>
            <a:ext cx="720675" cy="1042875"/>
          </a:xfrm>
          <a:prstGeom prst="rect">
            <a:avLst/>
          </a:prstGeom>
          <a:noFill/>
          <a:ln>
            <a:noFill/>
          </a:ln>
        </p:spPr>
        <p:txBody>
          <a:bodyPr spcFirstLastPara="1" wrap="square" lIns="68569" tIns="68569" rIns="68569" bIns="68569" anchor="ctr" anchorCtr="0">
            <a:noAutofit/>
          </a:bodyPr>
          <a:lstStyle/>
          <a:p>
            <a:pPr algn="ctr"/>
            <a:endParaRPr sz="9600" dirty="0">
              <a:solidFill>
                <a:srgbClr val="FFFFFF"/>
              </a:solidFill>
              <a:latin typeface="Raleway ExtraBold"/>
              <a:ea typeface="Raleway ExtraBold"/>
              <a:cs typeface="Raleway ExtraBold"/>
              <a:sym typeface="Raleway ExtraBold"/>
            </a:endParaRPr>
          </a:p>
        </p:txBody>
      </p:sp>
    </p:spTree>
    <p:extLst>
      <p:ext uri="{BB962C8B-B14F-4D97-AF65-F5344CB8AC3E}">
        <p14:creationId xmlns:p14="http://schemas.microsoft.com/office/powerpoint/2010/main" val="92733529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33567" y="1682289"/>
            <a:ext cx="7772400" cy="1159800"/>
          </a:xfrm>
        </p:spPr>
        <p:txBody>
          <a:bodyPr/>
          <a:lstStyle/>
          <a:p>
            <a:r>
              <a:rPr lang="fr-BE" sz="4500" b="1" dirty="0" smtClean="0"/>
              <a:t>Introduction</a:t>
            </a:r>
            <a:endParaRPr lang="fr-BE" sz="4500" b="1" dirty="0"/>
          </a:p>
        </p:txBody>
      </p:sp>
      <p:sp>
        <p:nvSpPr>
          <p:cNvPr id="3" name="Sous-titre 2"/>
          <p:cNvSpPr>
            <a:spLocks noGrp="1"/>
          </p:cNvSpPr>
          <p:nvPr>
            <p:ph type="subTitle" idx="1"/>
          </p:nvPr>
        </p:nvSpPr>
        <p:spPr/>
        <p:txBody>
          <a:bodyPr/>
          <a:lstStyle/>
          <a:p>
            <a:endParaRPr lang="fr-BE" dirty="0"/>
          </a:p>
        </p:txBody>
      </p:sp>
      <p:sp>
        <p:nvSpPr>
          <p:cNvPr id="4" name="Shape 90"/>
          <p:cNvSpPr txBox="1"/>
          <p:nvPr/>
        </p:nvSpPr>
        <p:spPr>
          <a:xfrm>
            <a:off x="8040585" y="171450"/>
            <a:ext cx="720675" cy="1042875"/>
          </a:xfrm>
          <a:prstGeom prst="rect">
            <a:avLst/>
          </a:prstGeom>
          <a:noFill/>
          <a:ln>
            <a:noFill/>
          </a:ln>
        </p:spPr>
        <p:txBody>
          <a:bodyPr spcFirstLastPara="1" wrap="square" lIns="68569" tIns="68569" rIns="68569" bIns="68569" anchor="ctr" anchorCtr="0">
            <a:noAutofit/>
          </a:bodyPr>
          <a:lstStyle/>
          <a:p>
            <a:pPr algn="ctr"/>
            <a:r>
              <a:rPr lang="en" sz="9600" dirty="0">
                <a:solidFill>
                  <a:schemeClr val="bg1"/>
                </a:solidFill>
                <a:latin typeface="Raleway ExtraBold"/>
                <a:ea typeface="Raleway ExtraBold"/>
                <a:cs typeface="Raleway ExtraBold"/>
                <a:sym typeface="Raleway ExtraBold"/>
              </a:rPr>
              <a:t>1</a:t>
            </a:r>
            <a:endParaRPr sz="9600" dirty="0">
              <a:solidFill>
                <a:schemeClr val="bg1"/>
              </a:solidFill>
              <a:latin typeface="Raleway ExtraBold"/>
              <a:ea typeface="Raleway ExtraBold"/>
              <a:cs typeface="Raleway ExtraBold"/>
              <a:sym typeface="Raleway ExtraBold"/>
            </a:endParaRPr>
          </a:p>
        </p:txBody>
      </p:sp>
    </p:spTree>
    <p:extLst>
      <p:ext uri="{BB962C8B-B14F-4D97-AF65-F5344CB8AC3E}">
        <p14:creationId xmlns:p14="http://schemas.microsoft.com/office/powerpoint/2010/main" val="486466626"/>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81789" y="797972"/>
            <a:ext cx="6866100" cy="779368"/>
          </a:xfrm>
        </p:spPr>
        <p:txBody>
          <a:bodyPr/>
          <a:lstStyle/>
          <a:p>
            <a:r>
              <a:rPr lang="fr-BE" sz="3500" b="1" dirty="0">
                <a:solidFill>
                  <a:srgbClr val="CF142C"/>
                </a:solidFill>
              </a:rPr>
              <a:t>Logement</a:t>
            </a:r>
            <a:br>
              <a:rPr lang="fr-BE" sz="3500" b="1" dirty="0">
                <a:solidFill>
                  <a:srgbClr val="CF142C"/>
                </a:solidFill>
              </a:rPr>
            </a:br>
            <a:endParaRPr lang="fr-BE" sz="1500" i="1" dirty="0"/>
          </a:p>
        </p:txBody>
      </p:sp>
      <p:sp>
        <p:nvSpPr>
          <p:cNvPr id="3" name="Espace réservé du texte 2"/>
          <p:cNvSpPr>
            <a:spLocks noGrp="1"/>
          </p:cNvSpPr>
          <p:nvPr>
            <p:ph type="body" idx="1"/>
          </p:nvPr>
        </p:nvSpPr>
        <p:spPr>
          <a:xfrm>
            <a:off x="981789" y="1615044"/>
            <a:ext cx="2332200" cy="2051591"/>
          </a:xfrm>
        </p:spPr>
        <p:txBody>
          <a:bodyPr/>
          <a:lstStyle/>
          <a:p>
            <a:pPr marL="0" indent="0">
              <a:buNone/>
            </a:pPr>
            <a:r>
              <a:rPr lang="fr-BE" b="1" dirty="0" smtClean="0">
                <a:solidFill>
                  <a:schemeClr val="tx1">
                    <a:lumMod val="50000"/>
                  </a:schemeClr>
                </a:solidFill>
              </a:rPr>
              <a:t>Contexte</a:t>
            </a:r>
          </a:p>
          <a:p>
            <a:pPr>
              <a:buFont typeface="Courier New" panose="02070309020205020404" pitchFamily="49" charset="0"/>
              <a:buChar char="o"/>
            </a:pPr>
            <a:r>
              <a:rPr lang="fr-BE" sz="1100" dirty="0" err="1">
                <a:solidFill>
                  <a:schemeClr val="bg2">
                    <a:lumMod val="75000"/>
                  </a:schemeClr>
                </a:solidFill>
              </a:rPr>
              <a:t>Fedasil</a:t>
            </a:r>
            <a:r>
              <a:rPr lang="fr-BE" sz="1100" dirty="0">
                <a:solidFill>
                  <a:schemeClr val="bg2">
                    <a:lumMod val="75000"/>
                  </a:schemeClr>
                </a:solidFill>
              </a:rPr>
              <a:t> est responsable pour la période de </a:t>
            </a:r>
            <a:r>
              <a:rPr lang="fr-BE" sz="1100" dirty="0" smtClean="0">
                <a:solidFill>
                  <a:schemeClr val="bg2">
                    <a:lumMod val="75000"/>
                  </a:schemeClr>
                </a:solidFill>
              </a:rPr>
              <a:t>transition (ILA)</a:t>
            </a:r>
            <a:endParaRPr lang="fr-BE" sz="1100" dirty="0">
              <a:solidFill>
                <a:schemeClr val="bg2">
                  <a:lumMod val="75000"/>
                </a:schemeClr>
              </a:solidFill>
            </a:endParaRPr>
          </a:p>
          <a:p>
            <a:pPr marL="0" indent="0">
              <a:buNone/>
            </a:pPr>
            <a:endParaRPr lang="fr-BE" sz="1100" dirty="0" smtClean="0">
              <a:solidFill>
                <a:schemeClr val="bg2">
                  <a:lumMod val="75000"/>
                </a:schemeClr>
              </a:solidFill>
            </a:endParaRPr>
          </a:p>
          <a:p>
            <a:pPr>
              <a:buFont typeface="Courier New" panose="02070309020205020404" pitchFamily="49" charset="0"/>
              <a:buChar char="o"/>
            </a:pPr>
            <a:r>
              <a:rPr lang="fr-BE" sz="1100" dirty="0" smtClean="0">
                <a:solidFill>
                  <a:schemeClr val="bg2">
                    <a:lumMod val="75000"/>
                  </a:schemeClr>
                </a:solidFill>
              </a:rPr>
              <a:t>Manque </a:t>
            </a:r>
            <a:r>
              <a:rPr lang="fr-BE" sz="1100" dirty="0">
                <a:solidFill>
                  <a:schemeClr val="bg2">
                    <a:lumMod val="75000"/>
                  </a:schemeClr>
                </a:solidFill>
              </a:rPr>
              <a:t>sérieux de </a:t>
            </a:r>
            <a:r>
              <a:rPr lang="fr-BE" sz="1100" dirty="0" smtClean="0">
                <a:solidFill>
                  <a:schemeClr val="bg2">
                    <a:lumMod val="75000"/>
                  </a:schemeClr>
                </a:solidFill>
              </a:rPr>
              <a:t>logements décents </a:t>
            </a:r>
            <a:r>
              <a:rPr lang="fr-BE" sz="1100" dirty="0">
                <a:solidFill>
                  <a:schemeClr val="bg2">
                    <a:lumMod val="75000"/>
                  </a:schemeClr>
                </a:solidFill>
              </a:rPr>
              <a:t>à des prix </a:t>
            </a:r>
            <a:r>
              <a:rPr lang="fr-BE" sz="1100" dirty="0" smtClean="0">
                <a:solidFill>
                  <a:schemeClr val="bg2">
                    <a:lumMod val="75000"/>
                  </a:schemeClr>
                </a:solidFill>
              </a:rPr>
              <a:t>abordables</a:t>
            </a:r>
          </a:p>
          <a:p>
            <a:pPr>
              <a:buFont typeface="Courier New" panose="02070309020205020404" pitchFamily="49" charset="0"/>
              <a:buChar char="o"/>
            </a:pPr>
            <a:endParaRPr lang="fr-BE" sz="1100" dirty="0" smtClean="0">
              <a:solidFill>
                <a:schemeClr val="bg2">
                  <a:lumMod val="75000"/>
                </a:schemeClr>
              </a:solidFill>
            </a:endParaRPr>
          </a:p>
          <a:p>
            <a:pPr>
              <a:buFont typeface="Courier New" panose="02070309020205020404" pitchFamily="49" charset="0"/>
              <a:buChar char="o"/>
            </a:pPr>
            <a:r>
              <a:rPr lang="fr-BE" sz="1100" dirty="0" smtClean="0">
                <a:solidFill>
                  <a:schemeClr val="bg2">
                    <a:lumMod val="75000"/>
                  </a:schemeClr>
                </a:solidFill>
              </a:rPr>
              <a:t>Période de transition (trop) courte =&gt; focus recherche logement</a:t>
            </a:r>
            <a:endParaRPr lang="fr-BE" sz="1100" dirty="0">
              <a:solidFill>
                <a:schemeClr val="bg2">
                  <a:lumMod val="75000"/>
                </a:schemeClr>
              </a:solidFill>
            </a:endParaRPr>
          </a:p>
          <a:p>
            <a:pPr marL="0" indent="0">
              <a:buNone/>
            </a:pPr>
            <a:endParaRPr lang="fr-BE" sz="1100" dirty="0" smtClean="0">
              <a:solidFill>
                <a:schemeClr val="bg2">
                  <a:lumMod val="75000"/>
                </a:schemeClr>
              </a:solidFill>
            </a:endParaRPr>
          </a:p>
          <a:p>
            <a:pPr>
              <a:buFont typeface="Courier New" panose="02070309020205020404" pitchFamily="49" charset="0"/>
              <a:buChar char="o"/>
            </a:pPr>
            <a:r>
              <a:rPr lang="fr-BE" sz="1100" dirty="0" smtClean="0">
                <a:solidFill>
                  <a:schemeClr val="bg2">
                    <a:lumMod val="75000"/>
                  </a:schemeClr>
                </a:solidFill>
              </a:rPr>
              <a:t>De </a:t>
            </a:r>
            <a:r>
              <a:rPr lang="fr-BE" sz="1100" dirty="0">
                <a:solidFill>
                  <a:schemeClr val="bg2">
                    <a:lumMod val="75000"/>
                  </a:schemeClr>
                </a:solidFill>
              </a:rPr>
              <a:t>ce fait, sortie du réseau difficile durant la période de transition</a:t>
            </a:r>
          </a:p>
          <a:p>
            <a:pPr marL="0" indent="0">
              <a:buNone/>
            </a:pPr>
            <a:endParaRPr lang="fr-BE" dirty="0"/>
          </a:p>
        </p:txBody>
      </p:sp>
      <p:sp>
        <p:nvSpPr>
          <p:cNvPr id="4" name="Espace réservé du texte 3"/>
          <p:cNvSpPr>
            <a:spLocks noGrp="1"/>
          </p:cNvSpPr>
          <p:nvPr>
            <p:ph type="body" idx="2"/>
          </p:nvPr>
        </p:nvSpPr>
        <p:spPr>
          <a:xfrm>
            <a:off x="3403672" y="1577340"/>
            <a:ext cx="2332200" cy="2051591"/>
          </a:xfrm>
        </p:spPr>
        <p:txBody>
          <a:bodyPr/>
          <a:lstStyle/>
          <a:p>
            <a:pPr marL="0" indent="0">
              <a:buNone/>
            </a:pPr>
            <a:r>
              <a:rPr lang="fr-BE" b="1" dirty="0" smtClean="0">
                <a:solidFill>
                  <a:schemeClr val="tx1">
                    <a:lumMod val="50000"/>
                  </a:schemeClr>
                </a:solidFill>
              </a:rPr>
              <a:t>Objectifs</a:t>
            </a:r>
          </a:p>
          <a:p>
            <a:pPr>
              <a:buFont typeface="Courier New" panose="02070309020205020404" pitchFamily="49" charset="0"/>
              <a:buChar char="o"/>
            </a:pPr>
            <a:r>
              <a:rPr lang="fr-BE" sz="1100" dirty="0" smtClean="0">
                <a:solidFill>
                  <a:schemeClr val="bg2">
                    <a:lumMod val="75000"/>
                  </a:schemeClr>
                </a:solidFill>
              </a:rPr>
              <a:t>Développement de sessions d’informations à l’attention des résidents et/ou de formules de logement innovantes, dont par exemple, des formules « de transition » (habitat partagé, famille d’accueil, etc.)</a:t>
            </a:r>
          </a:p>
          <a:p>
            <a:pPr marL="0" indent="0">
              <a:buNone/>
            </a:pPr>
            <a:endParaRPr lang="fr-BE" sz="1100" dirty="0">
              <a:solidFill>
                <a:schemeClr val="bg2">
                  <a:lumMod val="75000"/>
                </a:schemeClr>
              </a:solidFill>
            </a:endParaRPr>
          </a:p>
          <a:p>
            <a:pPr>
              <a:buFont typeface="Courier New" panose="02070309020205020404" pitchFamily="49" charset="0"/>
              <a:buChar char="o"/>
            </a:pPr>
            <a:r>
              <a:rPr lang="fr-BE" sz="1100" dirty="0" smtClean="0">
                <a:solidFill>
                  <a:schemeClr val="bg2">
                    <a:lumMod val="75000"/>
                  </a:schemeClr>
                </a:solidFill>
              </a:rPr>
              <a:t>Accès au marché du logement plus efficace et plus rapide (p. ex </a:t>
            </a:r>
            <a:r>
              <a:rPr lang="fr-BE" sz="1100" dirty="0" err="1" smtClean="0">
                <a:solidFill>
                  <a:schemeClr val="bg2">
                    <a:lumMod val="75000"/>
                  </a:schemeClr>
                </a:solidFill>
              </a:rPr>
              <a:t>Housing</a:t>
            </a:r>
            <a:r>
              <a:rPr lang="fr-BE" sz="1100" dirty="0" smtClean="0">
                <a:solidFill>
                  <a:schemeClr val="bg2">
                    <a:lumMod val="75000"/>
                  </a:schemeClr>
                </a:solidFill>
              </a:rPr>
              <a:t> cafés,…)</a:t>
            </a:r>
          </a:p>
          <a:p>
            <a:pPr>
              <a:buFont typeface="Courier New" panose="02070309020205020404" pitchFamily="49" charset="0"/>
              <a:buChar char="o"/>
            </a:pPr>
            <a:endParaRPr lang="fr-BE" sz="1100" dirty="0" smtClean="0">
              <a:solidFill>
                <a:schemeClr val="bg2">
                  <a:lumMod val="75000"/>
                </a:schemeClr>
              </a:solidFill>
            </a:endParaRPr>
          </a:p>
          <a:p>
            <a:pPr>
              <a:buFont typeface="Courier New" panose="02070309020205020404" pitchFamily="49" charset="0"/>
              <a:buChar char="o"/>
            </a:pPr>
            <a:r>
              <a:rPr lang="fr-BE" sz="1100" dirty="0" smtClean="0">
                <a:solidFill>
                  <a:schemeClr val="bg2">
                    <a:lumMod val="75000"/>
                  </a:schemeClr>
                </a:solidFill>
              </a:rPr>
              <a:t>Soutien opérationnel aux ILA pour la recherche d’un logement pour chaque bénéficiaire</a:t>
            </a:r>
            <a:endParaRPr lang="fr-BE" sz="1100" dirty="0">
              <a:solidFill>
                <a:schemeClr val="bg2">
                  <a:lumMod val="75000"/>
                </a:schemeClr>
              </a:solidFill>
            </a:endParaRPr>
          </a:p>
        </p:txBody>
      </p:sp>
      <p:sp>
        <p:nvSpPr>
          <p:cNvPr id="5" name="Espace réservé du texte 4"/>
          <p:cNvSpPr>
            <a:spLocks noGrp="1"/>
          </p:cNvSpPr>
          <p:nvPr>
            <p:ph type="body" idx="3"/>
          </p:nvPr>
        </p:nvSpPr>
        <p:spPr>
          <a:xfrm>
            <a:off x="5825555" y="1615043"/>
            <a:ext cx="2332200" cy="2051591"/>
          </a:xfrm>
        </p:spPr>
        <p:txBody>
          <a:bodyPr/>
          <a:lstStyle/>
          <a:p>
            <a:pPr marL="0" indent="0">
              <a:buNone/>
            </a:pPr>
            <a:r>
              <a:rPr lang="fr-BE" b="1" dirty="0" smtClean="0">
                <a:solidFill>
                  <a:schemeClr val="tx1">
                    <a:lumMod val="50000"/>
                  </a:schemeClr>
                </a:solidFill>
              </a:rPr>
              <a:t>Conditions</a:t>
            </a:r>
          </a:p>
          <a:p>
            <a:pPr>
              <a:buFont typeface="Courier New" panose="02070309020205020404" pitchFamily="49" charset="0"/>
              <a:buChar char="o"/>
            </a:pPr>
            <a:r>
              <a:rPr lang="fr-BE" sz="1100" dirty="0" smtClean="0">
                <a:solidFill>
                  <a:schemeClr val="accent6">
                    <a:lumMod val="75000"/>
                  </a:schemeClr>
                </a:solidFill>
              </a:rPr>
              <a:t>Prêter </a:t>
            </a:r>
            <a:r>
              <a:rPr lang="fr-BE" sz="1100" dirty="0">
                <a:solidFill>
                  <a:schemeClr val="accent6">
                    <a:lumMod val="75000"/>
                  </a:schemeClr>
                </a:solidFill>
              </a:rPr>
              <a:t>attention au cadre juridique et à l’impact fiscal</a:t>
            </a:r>
          </a:p>
          <a:p>
            <a:pPr marL="0" indent="0">
              <a:buNone/>
            </a:pPr>
            <a:endParaRPr lang="fr-BE" sz="1100" dirty="0" smtClean="0">
              <a:solidFill>
                <a:schemeClr val="accent6">
                  <a:lumMod val="75000"/>
                </a:schemeClr>
              </a:solidFill>
            </a:endParaRPr>
          </a:p>
          <a:p>
            <a:pPr>
              <a:buFont typeface="Courier New" panose="02070309020205020404" pitchFamily="49" charset="0"/>
              <a:buChar char="o"/>
            </a:pPr>
            <a:r>
              <a:rPr lang="fr-BE" sz="1100" dirty="0" err="1" smtClean="0">
                <a:solidFill>
                  <a:schemeClr val="accent6">
                    <a:lumMod val="75000"/>
                  </a:schemeClr>
                </a:solidFill>
              </a:rPr>
              <a:t>Réplicable</a:t>
            </a:r>
            <a:r>
              <a:rPr lang="fr-BE" sz="1100" dirty="0" smtClean="0">
                <a:solidFill>
                  <a:schemeClr val="accent6">
                    <a:lumMod val="75000"/>
                  </a:schemeClr>
                </a:solidFill>
              </a:rPr>
              <a:t> </a:t>
            </a:r>
            <a:r>
              <a:rPr lang="fr-BE" sz="1100" dirty="0">
                <a:solidFill>
                  <a:schemeClr val="accent6">
                    <a:lumMod val="75000"/>
                  </a:schemeClr>
                </a:solidFill>
              </a:rPr>
              <a:t>et/ou </a:t>
            </a:r>
            <a:r>
              <a:rPr lang="fr-BE" sz="1100" dirty="0" smtClean="0">
                <a:solidFill>
                  <a:schemeClr val="accent6">
                    <a:lumMod val="75000"/>
                  </a:schemeClr>
                </a:solidFill>
              </a:rPr>
              <a:t>à grande </a:t>
            </a:r>
            <a:r>
              <a:rPr lang="fr-BE" sz="1100" dirty="0">
                <a:solidFill>
                  <a:schemeClr val="accent6">
                    <a:lumMod val="75000"/>
                  </a:schemeClr>
                </a:solidFill>
              </a:rPr>
              <a:t>portée</a:t>
            </a:r>
          </a:p>
          <a:p>
            <a:pPr marL="0" indent="0">
              <a:buNone/>
            </a:pPr>
            <a:endParaRPr lang="fr-BE" b="1" dirty="0">
              <a:solidFill>
                <a:schemeClr val="accent6">
                  <a:lumMod val="75000"/>
                </a:schemeClr>
              </a:solidFill>
            </a:endParaRPr>
          </a:p>
        </p:txBody>
      </p:sp>
      <p:sp>
        <p:nvSpPr>
          <p:cNvPr id="7" name="Shape 148"/>
          <p:cNvSpPr/>
          <p:nvPr/>
        </p:nvSpPr>
        <p:spPr>
          <a:xfrm>
            <a:off x="7974092" y="405246"/>
            <a:ext cx="777651" cy="785453"/>
          </a:xfrm>
          <a:custGeom>
            <a:avLst/>
            <a:gdLst/>
            <a:ahLst/>
            <a:cxnLst/>
            <a:rect l="0" t="0" r="0" b="0"/>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rgbClr val="CF192C"/>
          </a:solidFill>
          <a:ln>
            <a:noFill/>
          </a:ln>
        </p:spPr>
        <p:txBody>
          <a:bodyPr spcFirstLastPara="1" wrap="square" lIns="68569" tIns="68569" rIns="68569" bIns="68569" anchor="ctr" anchorCtr="0">
            <a:noAutofit/>
          </a:bodyPr>
          <a:lstStyle/>
          <a:p>
            <a:endParaRPr sz="1050"/>
          </a:p>
        </p:txBody>
      </p:sp>
    </p:spTree>
    <p:extLst>
      <p:ext uri="{BB962C8B-B14F-4D97-AF65-F5344CB8AC3E}">
        <p14:creationId xmlns:p14="http://schemas.microsoft.com/office/powerpoint/2010/main" val="565429030"/>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459942"/>
            <a:ext cx="7772400" cy="1159800"/>
          </a:xfrm>
        </p:spPr>
        <p:txBody>
          <a:bodyPr/>
          <a:lstStyle/>
          <a:p>
            <a:r>
              <a:rPr lang="fr-BE" sz="2500" b="1" dirty="0" smtClean="0"/>
              <a:t>Priorité 2: Répondre aux besoins (d’accueil) spécifiques de certains groupes-cibles</a:t>
            </a:r>
            <a:endParaRPr lang="fr-BE" sz="2500" b="1" dirty="0"/>
          </a:p>
        </p:txBody>
      </p:sp>
      <p:sp>
        <p:nvSpPr>
          <p:cNvPr id="3" name="Sous-titre 2"/>
          <p:cNvSpPr>
            <a:spLocks noGrp="1"/>
          </p:cNvSpPr>
          <p:nvPr>
            <p:ph type="subTitle" idx="1"/>
          </p:nvPr>
        </p:nvSpPr>
        <p:spPr>
          <a:xfrm>
            <a:off x="685800" y="3619742"/>
            <a:ext cx="7772400" cy="784800"/>
          </a:xfrm>
        </p:spPr>
        <p:txBody>
          <a:bodyPr/>
          <a:lstStyle/>
          <a:p>
            <a:r>
              <a:rPr lang="fr-BE" sz="1500" b="1" dirty="0" smtClean="0"/>
              <a:t>A. Bien-être psychosocial</a:t>
            </a:r>
            <a:endParaRPr lang="fr-BE" sz="1500" b="1" dirty="0"/>
          </a:p>
        </p:txBody>
      </p:sp>
      <p:sp>
        <p:nvSpPr>
          <p:cNvPr id="4" name="Shape 90"/>
          <p:cNvSpPr txBox="1"/>
          <p:nvPr/>
        </p:nvSpPr>
        <p:spPr>
          <a:xfrm>
            <a:off x="8040585" y="171450"/>
            <a:ext cx="720675" cy="1042875"/>
          </a:xfrm>
          <a:prstGeom prst="rect">
            <a:avLst/>
          </a:prstGeom>
          <a:noFill/>
          <a:ln>
            <a:noFill/>
          </a:ln>
        </p:spPr>
        <p:txBody>
          <a:bodyPr spcFirstLastPara="1" wrap="square" lIns="68569" tIns="68569" rIns="68569" bIns="68569" anchor="ctr" anchorCtr="0">
            <a:noAutofit/>
          </a:bodyPr>
          <a:lstStyle/>
          <a:p>
            <a:pPr algn="ctr"/>
            <a:endParaRPr sz="9600" dirty="0">
              <a:solidFill>
                <a:srgbClr val="FFFFFF"/>
              </a:solidFill>
              <a:latin typeface="Raleway ExtraBold"/>
              <a:ea typeface="Raleway ExtraBold"/>
              <a:cs typeface="Raleway ExtraBold"/>
              <a:sym typeface="Raleway ExtraBold"/>
            </a:endParaRPr>
          </a:p>
        </p:txBody>
      </p:sp>
    </p:spTree>
    <p:extLst>
      <p:ext uri="{BB962C8B-B14F-4D97-AF65-F5344CB8AC3E}">
        <p14:creationId xmlns:p14="http://schemas.microsoft.com/office/powerpoint/2010/main" val="1024247914"/>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81789" y="797972"/>
            <a:ext cx="6866100" cy="1424508"/>
          </a:xfrm>
        </p:spPr>
        <p:txBody>
          <a:bodyPr/>
          <a:lstStyle/>
          <a:p>
            <a:r>
              <a:rPr lang="fr-BE" sz="3500" b="1" dirty="0" smtClean="0">
                <a:solidFill>
                  <a:srgbClr val="CF142C"/>
                </a:solidFill>
              </a:rPr>
              <a:t>Psychoéducation et mobilisation communautaire</a:t>
            </a:r>
            <a:endParaRPr lang="fr-BE" sz="3500" b="1" dirty="0">
              <a:solidFill>
                <a:srgbClr val="CF142C"/>
              </a:solidFill>
            </a:endParaRPr>
          </a:p>
        </p:txBody>
      </p:sp>
      <p:sp>
        <p:nvSpPr>
          <p:cNvPr id="3" name="Espace réservé du texte 2"/>
          <p:cNvSpPr>
            <a:spLocks noGrp="1"/>
          </p:cNvSpPr>
          <p:nvPr>
            <p:ph type="body" idx="1"/>
          </p:nvPr>
        </p:nvSpPr>
        <p:spPr>
          <a:xfrm>
            <a:off x="981789" y="2160616"/>
            <a:ext cx="2332200" cy="2051591"/>
          </a:xfrm>
        </p:spPr>
        <p:txBody>
          <a:bodyPr/>
          <a:lstStyle/>
          <a:p>
            <a:pPr marL="0" indent="0">
              <a:buNone/>
            </a:pPr>
            <a:r>
              <a:rPr lang="fr-BE" b="1" dirty="0" smtClean="0">
                <a:solidFill>
                  <a:schemeClr val="tx1">
                    <a:lumMod val="50000"/>
                  </a:schemeClr>
                </a:solidFill>
              </a:rPr>
              <a:t>Contexte</a:t>
            </a:r>
          </a:p>
          <a:p>
            <a:pPr>
              <a:buFont typeface="Courier New" panose="02070309020205020404" pitchFamily="49" charset="0"/>
              <a:buChar char="o"/>
            </a:pPr>
            <a:r>
              <a:rPr lang="fr-BE" sz="1100" dirty="0" smtClean="0">
                <a:solidFill>
                  <a:schemeClr val="bg2">
                    <a:lumMod val="75000"/>
                  </a:schemeClr>
                </a:solidFill>
              </a:rPr>
              <a:t>Difficultés psychologiques liées à l’expérience de l’asile mais aussi à la vie en structure d’accueil collective</a:t>
            </a:r>
          </a:p>
          <a:p>
            <a:pPr marL="0" indent="0">
              <a:buNone/>
            </a:pPr>
            <a:endParaRPr lang="fr-BE" sz="1100" dirty="0">
              <a:solidFill>
                <a:schemeClr val="bg2">
                  <a:lumMod val="75000"/>
                </a:schemeClr>
              </a:solidFill>
            </a:endParaRPr>
          </a:p>
          <a:p>
            <a:pPr>
              <a:buFont typeface="Courier New" panose="02070309020205020404" pitchFamily="49" charset="0"/>
              <a:buChar char="o"/>
            </a:pPr>
            <a:r>
              <a:rPr lang="fr-BE" sz="1100" dirty="0" smtClean="0">
                <a:solidFill>
                  <a:schemeClr val="bg2">
                    <a:lumMod val="75000"/>
                  </a:schemeClr>
                </a:solidFill>
              </a:rPr>
              <a:t>Constat: nécessité de renforcer les niveaux 1 et 2 de la pyramide de santé mentale (services de base, sécurité, soutien communautaire et familial)</a:t>
            </a:r>
            <a:endParaRPr lang="fr-BE" sz="1100" dirty="0">
              <a:solidFill>
                <a:schemeClr val="bg2">
                  <a:lumMod val="75000"/>
                </a:schemeClr>
              </a:solidFill>
            </a:endParaRPr>
          </a:p>
        </p:txBody>
      </p:sp>
      <p:sp>
        <p:nvSpPr>
          <p:cNvPr id="4" name="Espace réservé du texte 3"/>
          <p:cNvSpPr>
            <a:spLocks noGrp="1"/>
          </p:cNvSpPr>
          <p:nvPr>
            <p:ph type="body" idx="2"/>
          </p:nvPr>
        </p:nvSpPr>
        <p:spPr>
          <a:xfrm>
            <a:off x="3403672" y="2195704"/>
            <a:ext cx="2332200" cy="2051591"/>
          </a:xfrm>
        </p:spPr>
        <p:txBody>
          <a:bodyPr/>
          <a:lstStyle/>
          <a:p>
            <a:pPr marL="0" indent="0">
              <a:buNone/>
            </a:pPr>
            <a:r>
              <a:rPr lang="fr-BE" b="1" dirty="0" smtClean="0">
                <a:solidFill>
                  <a:schemeClr val="tx1">
                    <a:lumMod val="50000"/>
                  </a:schemeClr>
                </a:solidFill>
              </a:rPr>
              <a:t>Objectif</a:t>
            </a:r>
          </a:p>
          <a:p>
            <a:pPr>
              <a:buFont typeface="Courier New" panose="02070309020205020404" pitchFamily="49" charset="0"/>
              <a:buChar char="o"/>
            </a:pPr>
            <a:r>
              <a:rPr lang="fr-BE" sz="1100" dirty="0" smtClean="0">
                <a:solidFill>
                  <a:schemeClr val="bg2">
                    <a:lumMod val="75000"/>
                  </a:schemeClr>
                </a:solidFill>
              </a:rPr>
              <a:t>Fournir des outils aux travailleurs sociaux leur permettant de mettre en œuvre des activités psychoéducatives </a:t>
            </a:r>
          </a:p>
          <a:p>
            <a:pPr marL="0" indent="0">
              <a:buNone/>
            </a:pPr>
            <a:endParaRPr lang="fr-BE" sz="1100" dirty="0">
              <a:solidFill>
                <a:schemeClr val="bg2">
                  <a:lumMod val="75000"/>
                </a:schemeClr>
              </a:solidFill>
            </a:endParaRPr>
          </a:p>
          <a:p>
            <a:pPr>
              <a:buFont typeface="Courier New" panose="02070309020205020404" pitchFamily="49" charset="0"/>
              <a:buChar char="o"/>
            </a:pPr>
            <a:r>
              <a:rPr lang="fr-BE" sz="1100" dirty="0" smtClean="0">
                <a:solidFill>
                  <a:schemeClr val="bg2">
                    <a:lumMod val="75000"/>
                  </a:schemeClr>
                </a:solidFill>
              </a:rPr>
              <a:t>Permettre, aux bénéficiaires de l’accueil, de reprendre le contrôle sur leur vie et leur redonner du sens</a:t>
            </a:r>
            <a:endParaRPr lang="fr-BE" sz="1100" dirty="0">
              <a:solidFill>
                <a:schemeClr val="bg2">
                  <a:lumMod val="75000"/>
                </a:schemeClr>
              </a:solidFill>
            </a:endParaRPr>
          </a:p>
        </p:txBody>
      </p:sp>
      <p:sp>
        <p:nvSpPr>
          <p:cNvPr id="5" name="Espace réservé du texte 4"/>
          <p:cNvSpPr>
            <a:spLocks noGrp="1"/>
          </p:cNvSpPr>
          <p:nvPr>
            <p:ph type="body" idx="3"/>
          </p:nvPr>
        </p:nvSpPr>
        <p:spPr>
          <a:xfrm>
            <a:off x="5825555" y="2160616"/>
            <a:ext cx="2332200" cy="2051591"/>
          </a:xfrm>
        </p:spPr>
        <p:txBody>
          <a:bodyPr/>
          <a:lstStyle/>
          <a:p>
            <a:pPr marL="0" indent="0">
              <a:buNone/>
            </a:pPr>
            <a:r>
              <a:rPr lang="fr-BE" b="1" dirty="0" smtClean="0">
                <a:solidFill>
                  <a:schemeClr val="tx1">
                    <a:lumMod val="50000"/>
                  </a:schemeClr>
                </a:solidFill>
              </a:rPr>
              <a:t>Conditions</a:t>
            </a:r>
          </a:p>
          <a:p>
            <a:pPr>
              <a:buFont typeface="Courier New" panose="02070309020205020404" pitchFamily="49" charset="0"/>
              <a:buChar char="o"/>
            </a:pPr>
            <a:r>
              <a:rPr lang="fr-BE" sz="1100" dirty="0" err="1">
                <a:solidFill>
                  <a:schemeClr val="tx1">
                    <a:lumMod val="50000"/>
                  </a:schemeClr>
                </a:solidFill>
              </a:rPr>
              <a:t>Réplicable</a:t>
            </a:r>
            <a:r>
              <a:rPr lang="fr-BE" sz="1100" dirty="0">
                <a:solidFill>
                  <a:schemeClr val="tx1">
                    <a:lumMod val="50000"/>
                  </a:schemeClr>
                </a:solidFill>
              </a:rPr>
              <a:t> et/ou grande portée</a:t>
            </a:r>
          </a:p>
          <a:p>
            <a:pPr marL="0" indent="0">
              <a:buNone/>
            </a:pPr>
            <a:endParaRPr lang="fr-BE" sz="1100" dirty="0" smtClean="0">
              <a:solidFill>
                <a:schemeClr val="tx1">
                  <a:lumMod val="50000"/>
                </a:schemeClr>
              </a:solidFill>
            </a:endParaRPr>
          </a:p>
        </p:txBody>
      </p:sp>
      <p:sp>
        <p:nvSpPr>
          <p:cNvPr id="7" name="Shape 148"/>
          <p:cNvSpPr/>
          <p:nvPr/>
        </p:nvSpPr>
        <p:spPr>
          <a:xfrm>
            <a:off x="7974092" y="405246"/>
            <a:ext cx="777651" cy="785453"/>
          </a:xfrm>
          <a:custGeom>
            <a:avLst/>
            <a:gdLst/>
            <a:ahLst/>
            <a:cxnLst/>
            <a:rect l="0" t="0" r="0" b="0"/>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rgbClr val="CF192C"/>
          </a:solidFill>
          <a:ln>
            <a:noFill/>
          </a:ln>
        </p:spPr>
        <p:txBody>
          <a:bodyPr spcFirstLastPara="1" wrap="square" lIns="68569" tIns="68569" rIns="68569" bIns="68569" anchor="ctr" anchorCtr="0">
            <a:noAutofit/>
          </a:bodyPr>
          <a:lstStyle/>
          <a:p>
            <a:endParaRPr sz="1050"/>
          </a:p>
        </p:txBody>
      </p:sp>
    </p:spTree>
    <p:extLst>
      <p:ext uri="{BB962C8B-B14F-4D97-AF65-F5344CB8AC3E}">
        <p14:creationId xmlns:p14="http://schemas.microsoft.com/office/powerpoint/2010/main" val="3029159832"/>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81789" y="797972"/>
            <a:ext cx="6866100" cy="1424508"/>
          </a:xfrm>
        </p:spPr>
        <p:txBody>
          <a:bodyPr/>
          <a:lstStyle/>
          <a:p>
            <a:r>
              <a:rPr lang="fr-BE" sz="3500" b="1" dirty="0" smtClean="0">
                <a:solidFill>
                  <a:srgbClr val="CF142C"/>
                </a:solidFill>
              </a:rPr>
              <a:t>Sensibilisation des professionnels de la santé</a:t>
            </a:r>
            <a:endParaRPr lang="fr-BE" sz="3500" b="1" dirty="0">
              <a:solidFill>
                <a:srgbClr val="CF142C"/>
              </a:solidFill>
            </a:endParaRPr>
          </a:p>
        </p:txBody>
      </p:sp>
      <p:sp>
        <p:nvSpPr>
          <p:cNvPr id="3" name="Espace réservé du texte 2"/>
          <p:cNvSpPr>
            <a:spLocks noGrp="1"/>
          </p:cNvSpPr>
          <p:nvPr>
            <p:ph type="body" idx="1"/>
          </p:nvPr>
        </p:nvSpPr>
        <p:spPr>
          <a:xfrm>
            <a:off x="981789" y="2222480"/>
            <a:ext cx="2332200" cy="2051591"/>
          </a:xfrm>
        </p:spPr>
        <p:txBody>
          <a:bodyPr/>
          <a:lstStyle/>
          <a:p>
            <a:pPr marL="0" indent="0">
              <a:buNone/>
            </a:pPr>
            <a:r>
              <a:rPr lang="fr-BE" b="1" dirty="0" smtClean="0">
                <a:solidFill>
                  <a:schemeClr val="tx1">
                    <a:lumMod val="50000"/>
                  </a:schemeClr>
                </a:solidFill>
              </a:rPr>
              <a:t>Contexte</a:t>
            </a:r>
          </a:p>
          <a:p>
            <a:pPr marL="0" indent="0">
              <a:buNone/>
            </a:pPr>
            <a:endParaRPr lang="fr-BE" sz="1100" dirty="0" smtClean="0">
              <a:solidFill>
                <a:schemeClr val="bg2">
                  <a:lumMod val="75000"/>
                </a:schemeClr>
              </a:solidFill>
            </a:endParaRPr>
          </a:p>
          <a:p>
            <a:pPr marL="0" indent="0">
              <a:buNone/>
            </a:pPr>
            <a:r>
              <a:rPr lang="fr-BE" sz="1100" dirty="0" smtClean="0">
                <a:solidFill>
                  <a:schemeClr val="bg2">
                    <a:lumMod val="75000"/>
                  </a:schemeClr>
                </a:solidFill>
              </a:rPr>
              <a:t>Certains </a:t>
            </a:r>
            <a:r>
              <a:rPr lang="fr-BE" sz="1100" dirty="0">
                <a:solidFill>
                  <a:schemeClr val="bg2">
                    <a:lumMod val="75000"/>
                  </a:schemeClr>
                </a:solidFill>
              </a:rPr>
              <a:t>milieux professionnels sont très impliqués avec notre groupe </a:t>
            </a:r>
            <a:r>
              <a:rPr lang="fr-BE" sz="1100" dirty="0" smtClean="0">
                <a:solidFill>
                  <a:schemeClr val="bg2">
                    <a:lumMod val="75000"/>
                  </a:schemeClr>
                </a:solidFill>
              </a:rPr>
              <a:t>cible</a:t>
            </a:r>
            <a:r>
              <a:rPr lang="fr-BE" sz="1100" dirty="0">
                <a:solidFill>
                  <a:schemeClr val="bg2">
                    <a:lumMod val="75000"/>
                  </a:schemeClr>
                </a:solidFill>
              </a:rPr>
              <a:t> </a:t>
            </a:r>
            <a:r>
              <a:rPr lang="fr-BE" sz="1100" dirty="0" smtClean="0">
                <a:solidFill>
                  <a:schemeClr val="bg2">
                    <a:lumMod val="75000"/>
                  </a:schemeClr>
                </a:solidFill>
              </a:rPr>
              <a:t>(par ex: psychologues et psychiatres) mais ont une connaissance parfois limitée de notre </a:t>
            </a:r>
            <a:r>
              <a:rPr lang="fr-BE" sz="1100" dirty="0">
                <a:solidFill>
                  <a:schemeClr val="bg2">
                    <a:lumMod val="75000"/>
                  </a:schemeClr>
                </a:solidFill>
              </a:rPr>
              <a:t>public </a:t>
            </a:r>
            <a:r>
              <a:rPr lang="fr-BE" sz="1100" dirty="0" smtClean="0">
                <a:solidFill>
                  <a:schemeClr val="bg2">
                    <a:lumMod val="75000"/>
                  </a:schemeClr>
                </a:solidFill>
              </a:rPr>
              <a:t>cible.</a:t>
            </a:r>
            <a:endParaRPr lang="fr-BE" dirty="0"/>
          </a:p>
        </p:txBody>
      </p:sp>
      <p:sp>
        <p:nvSpPr>
          <p:cNvPr id="4" name="Espace réservé du texte 3"/>
          <p:cNvSpPr>
            <a:spLocks noGrp="1"/>
          </p:cNvSpPr>
          <p:nvPr>
            <p:ph type="body" idx="2"/>
          </p:nvPr>
        </p:nvSpPr>
        <p:spPr>
          <a:xfrm>
            <a:off x="3367153" y="2222479"/>
            <a:ext cx="2332200" cy="2051591"/>
          </a:xfrm>
        </p:spPr>
        <p:txBody>
          <a:bodyPr/>
          <a:lstStyle/>
          <a:p>
            <a:pPr marL="0" indent="0">
              <a:buNone/>
            </a:pPr>
            <a:r>
              <a:rPr lang="fr-BE" b="1" dirty="0" smtClean="0">
                <a:solidFill>
                  <a:schemeClr val="tx1">
                    <a:lumMod val="50000"/>
                  </a:schemeClr>
                </a:solidFill>
              </a:rPr>
              <a:t>Objectif</a:t>
            </a:r>
          </a:p>
          <a:p>
            <a:pPr marL="0" indent="0">
              <a:buNone/>
            </a:pPr>
            <a:r>
              <a:rPr lang="fr-BE" sz="1100" dirty="0" smtClean="0">
                <a:solidFill>
                  <a:schemeClr val="bg2">
                    <a:lumMod val="75000"/>
                  </a:schemeClr>
                </a:solidFill>
              </a:rPr>
              <a:t>Meilleure connaissance du public-cible via l’organisation de sessions d’information/de sensibilisation (événements réseau) à l’attention de professionnels de la santé</a:t>
            </a:r>
          </a:p>
          <a:p>
            <a:pPr marL="0" indent="0">
              <a:buNone/>
            </a:pPr>
            <a:endParaRPr lang="fr-BE" sz="1100" dirty="0" smtClean="0">
              <a:solidFill>
                <a:schemeClr val="bg2">
                  <a:lumMod val="75000"/>
                </a:schemeClr>
              </a:solidFill>
            </a:endParaRPr>
          </a:p>
          <a:p>
            <a:pPr marL="0" indent="0">
              <a:buNone/>
            </a:pPr>
            <a:r>
              <a:rPr lang="fr-BE" sz="1100" dirty="0" smtClean="0">
                <a:solidFill>
                  <a:schemeClr val="bg2">
                    <a:lumMod val="75000"/>
                  </a:schemeClr>
                </a:solidFill>
              </a:rPr>
              <a:t>=&gt;Meilleure collaboration entre les centres et les services externes</a:t>
            </a:r>
          </a:p>
          <a:p>
            <a:pPr marL="0" indent="0">
              <a:buNone/>
            </a:pPr>
            <a:endParaRPr lang="fr-BE" sz="1100" dirty="0">
              <a:solidFill>
                <a:schemeClr val="bg2">
                  <a:lumMod val="75000"/>
                </a:schemeClr>
              </a:solidFill>
            </a:endParaRPr>
          </a:p>
        </p:txBody>
      </p:sp>
      <p:sp>
        <p:nvSpPr>
          <p:cNvPr id="5" name="Espace réservé du texte 4"/>
          <p:cNvSpPr>
            <a:spLocks noGrp="1"/>
          </p:cNvSpPr>
          <p:nvPr>
            <p:ph type="body" idx="3"/>
          </p:nvPr>
        </p:nvSpPr>
        <p:spPr>
          <a:xfrm>
            <a:off x="5752517" y="2222479"/>
            <a:ext cx="2332200" cy="2051591"/>
          </a:xfrm>
        </p:spPr>
        <p:txBody>
          <a:bodyPr/>
          <a:lstStyle/>
          <a:p>
            <a:pPr marL="0" indent="0">
              <a:buNone/>
            </a:pPr>
            <a:r>
              <a:rPr lang="fr-BE" b="1" dirty="0" smtClean="0">
                <a:solidFill>
                  <a:schemeClr val="tx1">
                    <a:lumMod val="50000"/>
                  </a:schemeClr>
                </a:solidFill>
              </a:rPr>
              <a:t>Conditions</a:t>
            </a:r>
          </a:p>
          <a:p>
            <a:pPr marL="0" indent="0">
              <a:buNone/>
            </a:pPr>
            <a:r>
              <a:rPr lang="fr-BE" sz="1100" dirty="0" smtClean="0">
                <a:solidFill>
                  <a:schemeClr val="bg2">
                    <a:lumMod val="75000"/>
                  </a:schemeClr>
                </a:solidFill>
              </a:rPr>
              <a:t>Le projet doit être développé sur l’ensemble d’une Région au moins</a:t>
            </a:r>
            <a:endParaRPr lang="fr-BE" sz="1100" dirty="0">
              <a:solidFill>
                <a:schemeClr val="bg2">
                  <a:lumMod val="75000"/>
                </a:schemeClr>
              </a:solidFill>
            </a:endParaRPr>
          </a:p>
        </p:txBody>
      </p:sp>
      <p:sp>
        <p:nvSpPr>
          <p:cNvPr id="7" name="Shape 148"/>
          <p:cNvSpPr/>
          <p:nvPr/>
        </p:nvSpPr>
        <p:spPr>
          <a:xfrm>
            <a:off x="7974092" y="405246"/>
            <a:ext cx="777651" cy="785453"/>
          </a:xfrm>
          <a:custGeom>
            <a:avLst/>
            <a:gdLst/>
            <a:ahLst/>
            <a:cxnLst/>
            <a:rect l="0" t="0" r="0" b="0"/>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rgbClr val="CF192C"/>
          </a:solidFill>
          <a:ln>
            <a:noFill/>
          </a:ln>
        </p:spPr>
        <p:txBody>
          <a:bodyPr spcFirstLastPara="1" wrap="square" lIns="68569" tIns="68569" rIns="68569" bIns="68569" anchor="ctr" anchorCtr="0">
            <a:noAutofit/>
          </a:bodyPr>
          <a:lstStyle/>
          <a:p>
            <a:endParaRPr sz="1050"/>
          </a:p>
        </p:txBody>
      </p:sp>
    </p:spTree>
    <p:extLst>
      <p:ext uri="{BB962C8B-B14F-4D97-AF65-F5344CB8AC3E}">
        <p14:creationId xmlns:p14="http://schemas.microsoft.com/office/powerpoint/2010/main" val="293128353"/>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481542"/>
            <a:ext cx="7772400" cy="1159800"/>
          </a:xfrm>
        </p:spPr>
        <p:txBody>
          <a:bodyPr/>
          <a:lstStyle/>
          <a:p>
            <a:r>
              <a:rPr lang="fr-BE" sz="2500" b="1" dirty="0" smtClean="0"/>
              <a:t>Priorité 2: Répondre aux besoins (d’accueil) spécifiques de certains groupes-cibles</a:t>
            </a:r>
            <a:endParaRPr lang="fr-BE" sz="2500" b="1" dirty="0"/>
          </a:p>
        </p:txBody>
      </p:sp>
      <p:sp>
        <p:nvSpPr>
          <p:cNvPr id="3" name="Sous-titre 2"/>
          <p:cNvSpPr>
            <a:spLocks noGrp="1"/>
          </p:cNvSpPr>
          <p:nvPr>
            <p:ph type="subTitle" idx="1"/>
          </p:nvPr>
        </p:nvSpPr>
        <p:spPr>
          <a:xfrm>
            <a:off x="685800" y="3585853"/>
            <a:ext cx="7772400" cy="784800"/>
          </a:xfrm>
        </p:spPr>
        <p:txBody>
          <a:bodyPr/>
          <a:lstStyle/>
          <a:p>
            <a:r>
              <a:rPr lang="fr-BE" sz="1500" b="1" dirty="0" smtClean="0"/>
              <a:t>B. Assuétudes</a:t>
            </a:r>
          </a:p>
        </p:txBody>
      </p:sp>
      <p:sp>
        <p:nvSpPr>
          <p:cNvPr id="4" name="Shape 90"/>
          <p:cNvSpPr txBox="1"/>
          <p:nvPr/>
        </p:nvSpPr>
        <p:spPr>
          <a:xfrm>
            <a:off x="8040585" y="171450"/>
            <a:ext cx="720675" cy="1042875"/>
          </a:xfrm>
          <a:prstGeom prst="rect">
            <a:avLst/>
          </a:prstGeom>
          <a:noFill/>
          <a:ln>
            <a:noFill/>
          </a:ln>
        </p:spPr>
        <p:txBody>
          <a:bodyPr spcFirstLastPara="1" wrap="square" lIns="68569" tIns="68569" rIns="68569" bIns="68569" anchor="ctr" anchorCtr="0">
            <a:noAutofit/>
          </a:bodyPr>
          <a:lstStyle/>
          <a:p>
            <a:pPr algn="ctr"/>
            <a:endParaRPr sz="9600" dirty="0">
              <a:solidFill>
                <a:srgbClr val="FFFFFF"/>
              </a:solidFill>
              <a:latin typeface="Raleway ExtraBold"/>
              <a:ea typeface="Raleway ExtraBold"/>
              <a:cs typeface="Raleway ExtraBold"/>
              <a:sym typeface="Raleway ExtraBold"/>
            </a:endParaRPr>
          </a:p>
        </p:txBody>
      </p:sp>
    </p:spTree>
    <p:extLst>
      <p:ext uri="{BB962C8B-B14F-4D97-AF65-F5344CB8AC3E}">
        <p14:creationId xmlns:p14="http://schemas.microsoft.com/office/powerpoint/2010/main" val="646452493"/>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81789" y="797972"/>
            <a:ext cx="6866100" cy="1424508"/>
          </a:xfrm>
        </p:spPr>
        <p:txBody>
          <a:bodyPr/>
          <a:lstStyle/>
          <a:p>
            <a:r>
              <a:rPr lang="fr-BE" sz="3500" b="1" dirty="0" smtClean="0">
                <a:solidFill>
                  <a:srgbClr val="CF142C"/>
                </a:solidFill>
              </a:rPr>
              <a:t>Stratégie alcool et drogues (générique)</a:t>
            </a:r>
            <a:endParaRPr lang="fr-BE" sz="3500" b="1" dirty="0">
              <a:solidFill>
                <a:srgbClr val="CF142C"/>
              </a:solidFill>
            </a:endParaRPr>
          </a:p>
        </p:txBody>
      </p:sp>
      <p:sp>
        <p:nvSpPr>
          <p:cNvPr id="3" name="Espace réservé du texte 2"/>
          <p:cNvSpPr>
            <a:spLocks noGrp="1"/>
          </p:cNvSpPr>
          <p:nvPr>
            <p:ph type="body" idx="1"/>
          </p:nvPr>
        </p:nvSpPr>
        <p:spPr>
          <a:xfrm>
            <a:off x="981790" y="2038696"/>
            <a:ext cx="2332200" cy="2051591"/>
          </a:xfrm>
        </p:spPr>
        <p:txBody>
          <a:bodyPr/>
          <a:lstStyle/>
          <a:p>
            <a:pPr marL="0" indent="0">
              <a:buNone/>
            </a:pPr>
            <a:r>
              <a:rPr lang="fr-BE" b="1" dirty="0" smtClean="0">
                <a:solidFill>
                  <a:schemeClr val="tx1">
                    <a:lumMod val="50000"/>
                  </a:schemeClr>
                </a:solidFill>
              </a:rPr>
              <a:t>Contexte</a:t>
            </a:r>
          </a:p>
          <a:p>
            <a:pPr>
              <a:buFont typeface="Courier New" panose="02070309020205020404" pitchFamily="49" charset="0"/>
              <a:buChar char="o"/>
            </a:pPr>
            <a:endParaRPr lang="fr-BE" sz="1100" dirty="0" smtClean="0">
              <a:solidFill>
                <a:schemeClr val="bg2">
                  <a:lumMod val="75000"/>
                </a:schemeClr>
              </a:solidFill>
            </a:endParaRPr>
          </a:p>
          <a:p>
            <a:pPr>
              <a:buFont typeface="Courier New" panose="02070309020205020404" pitchFamily="49" charset="0"/>
              <a:buChar char="o"/>
            </a:pPr>
            <a:r>
              <a:rPr lang="fr-BE" sz="1100" dirty="0" smtClean="0">
                <a:solidFill>
                  <a:schemeClr val="bg2">
                    <a:lumMod val="75000"/>
                  </a:schemeClr>
                </a:solidFill>
              </a:rPr>
              <a:t>Augmentation </a:t>
            </a:r>
            <a:r>
              <a:rPr lang="fr-BE" sz="1100" dirty="0">
                <a:solidFill>
                  <a:schemeClr val="bg2">
                    <a:lumMod val="75000"/>
                  </a:schemeClr>
                </a:solidFill>
              </a:rPr>
              <a:t>des arrivées de personnes avec problématiques de </a:t>
            </a:r>
            <a:r>
              <a:rPr lang="fr-BE" sz="1100" dirty="0" smtClean="0">
                <a:solidFill>
                  <a:schemeClr val="bg2">
                    <a:lumMod val="75000"/>
                  </a:schemeClr>
                </a:solidFill>
              </a:rPr>
              <a:t>dépendance</a:t>
            </a:r>
          </a:p>
          <a:p>
            <a:pPr>
              <a:buFont typeface="Courier New" panose="02070309020205020404" pitchFamily="49" charset="0"/>
              <a:buChar char="o"/>
            </a:pPr>
            <a:endParaRPr lang="fr-BE" sz="1100" dirty="0">
              <a:solidFill>
                <a:schemeClr val="bg2">
                  <a:lumMod val="75000"/>
                </a:schemeClr>
              </a:solidFill>
            </a:endParaRPr>
          </a:p>
          <a:p>
            <a:pPr>
              <a:buFont typeface="Courier New" panose="02070309020205020404" pitchFamily="49" charset="0"/>
              <a:buChar char="o"/>
            </a:pPr>
            <a:r>
              <a:rPr lang="fr-BE" sz="1100" dirty="0" smtClean="0">
                <a:solidFill>
                  <a:schemeClr val="bg2">
                    <a:lumMod val="75000"/>
                  </a:schemeClr>
                </a:solidFill>
              </a:rPr>
              <a:t>Question de l’accompagnement </a:t>
            </a:r>
            <a:r>
              <a:rPr lang="fr-BE" sz="1100" dirty="0">
                <a:solidFill>
                  <a:schemeClr val="bg2">
                    <a:lumMod val="75000"/>
                  </a:schemeClr>
                </a:solidFill>
              </a:rPr>
              <a:t>adapté </a:t>
            </a:r>
            <a:r>
              <a:rPr lang="fr-BE" sz="1100" dirty="0" smtClean="0">
                <a:solidFill>
                  <a:schemeClr val="bg2">
                    <a:lumMod val="75000"/>
                  </a:schemeClr>
                </a:solidFill>
              </a:rPr>
              <a:t>de ces personnes au sein des structures d’accueil</a:t>
            </a:r>
            <a:endParaRPr lang="fr-BE" sz="1100" dirty="0">
              <a:solidFill>
                <a:schemeClr val="bg2">
                  <a:lumMod val="75000"/>
                </a:schemeClr>
              </a:solidFill>
            </a:endParaRPr>
          </a:p>
          <a:p>
            <a:pPr marL="0" indent="0">
              <a:buNone/>
            </a:pPr>
            <a:endParaRPr lang="fr-BE" dirty="0"/>
          </a:p>
        </p:txBody>
      </p:sp>
      <p:sp>
        <p:nvSpPr>
          <p:cNvPr id="4" name="Espace réservé du texte 3"/>
          <p:cNvSpPr>
            <a:spLocks noGrp="1"/>
          </p:cNvSpPr>
          <p:nvPr>
            <p:ph type="body" idx="2"/>
          </p:nvPr>
        </p:nvSpPr>
        <p:spPr>
          <a:xfrm>
            <a:off x="3403673" y="2038695"/>
            <a:ext cx="2332200" cy="2051591"/>
          </a:xfrm>
        </p:spPr>
        <p:txBody>
          <a:bodyPr/>
          <a:lstStyle/>
          <a:p>
            <a:pPr marL="0" indent="0">
              <a:buNone/>
            </a:pPr>
            <a:r>
              <a:rPr lang="fr-BE" b="1" dirty="0" smtClean="0">
                <a:solidFill>
                  <a:schemeClr val="tx1">
                    <a:lumMod val="50000"/>
                  </a:schemeClr>
                </a:solidFill>
              </a:rPr>
              <a:t>Objectif</a:t>
            </a:r>
          </a:p>
          <a:p>
            <a:pPr marL="0" indent="0">
              <a:buNone/>
            </a:pPr>
            <a:r>
              <a:rPr lang="fr-BE" sz="1100" dirty="0" smtClean="0">
                <a:solidFill>
                  <a:schemeClr val="bg2">
                    <a:lumMod val="75000"/>
                  </a:schemeClr>
                </a:solidFill>
              </a:rPr>
              <a:t>Soutenir les travailleurs </a:t>
            </a:r>
            <a:r>
              <a:rPr lang="fr-BE" sz="1100" dirty="0">
                <a:solidFill>
                  <a:schemeClr val="bg2">
                    <a:lumMod val="75000"/>
                  </a:schemeClr>
                </a:solidFill>
              </a:rPr>
              <a:t>sociaux </a:t>
            </a:r>
            <a:r>
              <a:rPr lang="fr-BE" sz="1100" dirty="0" smtClean="0">
                <a:solidFill>
                  <a:schemeClr val="bg2">
                    <a:lumMod val="75000"/>
                  </a:schemeClr>
                </a:solidFill>
              </a:rPr>
              <a:t>pour </a:t>
            </a:r>
            <a:r>
              <a:rPr lang="fr-BE" sz="1100" dirty="0">
                <a:solidFill>
                  <a:schemeClr val="bg2">
                    <a:lumMod val="75000"/>
                  </a:schemeClr>
                </a:solidFill>
              </a:rPr>
              <a:t>pouvoir accompagner au mieux ce public (développement de leurs compétences et de leur expertise en vue d’un travail plus </a:t>
            </a:r>
            <a:r>
              <a:rPr lang="fr-BE" sz="1100" dirty="0" smtClean="0">
                <a:solidFill>
                  <a:schemeClr val="bg2">
                    <a:lumMod val="75000"/>
                  </a:schemeClr>
                </a:solidFill>
              </a:rPr>
              <a:t>préventif) via le développement:  </a:t>
            </a:r>
          </a:p>
          <a:p>
            <a:pPr>
              <a:buFont typeface="Arial" panose="020B0604020202020204" pitchFamily="34" charset="0"/>
              <a:buChar char="•"/>
            </a:pPr>
            <a:r>
              <a:rPr lang="fr-BE" sz="1100" dirty="0" smtClean="0">
                <a:solidFill>
                  <a:schemeClr val="bg2">
                    <a:lumMod val="75000"/>
                  </a:schemeClr>
                </a:solidFill>
              </a:rPr>
              <a:t>d’une </a:t>
            </a:r>
            <a:r>
              <a:rPr lang="fr-BE" sz="1100" dirty="0">
                <a:solidFill>
                  <a:schemeClr val="bg2">
                    <a:lumMod val="75000"/>
                  </a:schemeClr>
                </a:solidFill>
              </a:rPr>
              <a:t>approche</a:t>
            </a:r>
            <a:r>
              <a:rPr lang="fr-BE" sz="1100" dirty="0" smtClean="0">
                <a:solidFill>
                  <a:schemeClr val="bg2">
                    <a:lumMod val="75000"/>
                  </a:schemeClr>
                </a:solidFill>
              </a:rPr>
              <a:t>,</a:t>
            </a:r>
          </a:p>
          <a:p>
            <a:pPr>
              <a:buFont typeface="Arial" panose="020B0604020202020204" pitchFamily="34" charset="0"/>
              <a:buChar char="•"/>
            </a:pPr>
            <a:r>
              <a:rPr lang="fr-BE" sz="1100" dirty="0" smtClean="0">
                <a:solidFill>
                  <a:schemeClr val="bg2">
                    <a:lumMod val="75000"/>
                  </a:schemeClr>
                </a:solidFill>
              </a:rPr>
              <a:t>d’une </a:t>
            </a:r>
            <a:r>
              <a:rPr lang="fr-BE" sz="1100" dirty="0">
                <a:solidFill>
                  <a:schemeClr val="bg2">
                    <a:lumMod val="75000"/>
                  </a:schemeClr>
                </a:solidFill>
              </a:rPr>
              <a:t>boîte à outils </a:t>
            </a:r>
            <a:endParaRPr lang="fr-BE" sz="1100" dirty="0" smtClean="0">
              <a:solidFill>
                <a:schemeClr val="bg2">
                  <a:lumMod val="75000"/>
                </a:schemeClr>
              </a:solidFill>
            </a:endParaRPr>
          </a:p>
          <a:p>
            <a:pPr>
              <a:buFont typeface="Arial" panose="020B0604020202020204" pitchFamily="34" charset="0"/>
              <a:buChar char="•"/>
            </a:pPr>
            <a:r>
              <a:rPr lang="fr-BE" sz="1100" dirty="0" smtClean="0">
                <a:solidFill>
                  <a:schemeClr val="bg2">
                    <a:lumMod val="75000"/>
                  </a:schemeClr>
                </a:solidFill>
              </a:rPr>
              <a:t>et d’une </a:t>
            </a:r>
            <a:r>
              <a:rPr lang="fr-BE" sz="1100" dirty="0">
                <a:solidFill>
                  <a:schemeClr val="bg2">
                    <a:lumMod val="75000"/>
                  </a:schemeClr>
                </a:solidFill>
              </a:rPr>
              <a:t>offre de formation à l’attention des travailleurs des centres </a:t>
            </a:r>
          </a:p>
        </p:txBody>
      </p:sp>
      <p:sp>
        <p:nvSpPr>
          <p:cNvPr id="5" name="Espace réservé du texte 4"/>
          <p:cNvSpPr>
            <a:spLocks noGrp="1"/>
          </p:cNvSpPr>
          <p:nvPr>
            <p:ph type="body" idx="3"/>
          </p:nvPr>
        </p:nvSpPr>
        <p:spPr>
          <a:xfrm>
            <a:off x="5825556" y="2038694"/>
            <a:ext cx="2332200" cy="2051591"/>
          </a:xfrm>
        </p:spPr>
        <p:txBody>
          <a:bodyPr/>
          <a:lstStyle/>
          <a:p>
            <a:pPr marL="0" indent="0">
              <a:buNone/>
            </a:pPr>
            <a:r>
              <a:rPr lang="fr-BE" b="1" dirty="0" smtClean="0">
                <a:solidFill>
                  <a:schemeClr val="tx1">
                    <a:lumMod val="50000"/>
                  </a:schemeClr>
                </a:solidFill>
              </a:rPr>
              <a:t>Conditions</a:t>
            </a:r>
          </a:p>
          <a:p>
            <a:pPr>
              <a:buFont typeface="Courier New" panose="02070309020205020404" pitchFamily="49" charset="0"/>
              <a:buChar char="o"/>
            </a:pPr>
            <a:endParaRPr lang="fr-BE" sz="1100" dirty="0" smtClean="0">
              <a:solidFill>
                <a:schemeClr val="bg2">
                  <a:lumMod val="75000"/>
                </a:schemeClr>
              </a:solidFill>
            </a:endParaRPr>
          </a:p>
          <a:p>
            <a:pPr>
              <a:buFont typeface="Courier New" panose="02070309020205020404" pitchFamily="49" charset="0"/>
              <a:buChar char="o"/>
            </a:pPr>
            <a:r>
              <a:rPr lang="fr-BE" sz="1100" dirty="0" smtClean="0">
                <a:solidFill>
                  <a:schemeClr val="bg2">
                    <a:lumMod val="75000"/>
                  </a:schemeClr>
                </a:solidFill>
              </a:rPr>
              <a:t>L’approche </a:t>
            </a:r>
            <a:r>
              <a:rPr lang="fr-BE" sz="1100" dirty="0">
                <a:solidFill>
                  <a:schemeClr val="bg2">
                    <a:lumMod val="75000"/>
                  </a:schemeClr>
                </a:solidFill>
              </a:rPr>
              <a:t>doit être déployée dans la région </a:t>
            </a:r>
            <a:r>
              <a:rPr lang="fr-BE" sz="1100" dirty="0" smtClean="0">
                <a:solidFill>
                  <a:schemeClr val="bg2">
                    <a:lumMod val="75000"/>
                  </a:schemeClr>
                </a:solidFill>
              </a:rPr>
              <a:t>Sud (harmonisation avec le Nord)</a:t>
            </a:r>
            <a:endParaRPr lang="fr-BE" sz="1100" dirty="0">
              <a:solidFill>
                <a:schemeClr val="bg2">
                  <a:lumMod val="75000"/>
                </a:schemeClr>
              </a:solidFill>
            </a:endParaRPr>
          </a:p>
          <a:p>
            <a:pPr marL="0" indent="0">
              <a:buNone/>
            </a:pPr>
            <a:r>
              <a:rPr lang="fr-BE" sz="1100" dirty="0" smtClean="0">
                <a:solidFill>
                  <a:schemeClr val="bg2">
                    <a:lumMod val="75000"/>
                  </a:schemeClr>
                </a:solidFill>
              </a:rPr>
              <a:t> </a:t>
            </a:r>
          </a:p>
          <a:p>
            <a:pPr>
              <a:buFont typeface="Courier New" panose="02070309020205020404" pitchFamily="49" charset="0"/>
              <a:buChar char="o"/>
            </a:pPr>
            <a:r>
              <a:rPr lang="fr-BE" sz="1100" dirty="0" smtClean="0">
                <a:solidFill>
                  <a:schemeClr val="bg2">
                    <a:lumMod val="75000"/>
                  </a:schemeClr>
                </a:solidFill>
              </a:rPr>
              <a:t>Expertise </a:t>
            </a:r>
            <a:r>
              <a:rPr lang="fr-BE" sz="1100" dirty="0">
                <a:solidFill>
                  <a:schemeClr val="bg2">
                    <a:lumMod val="75000"/>
                  </a:schemeClr>
                </a:solidFill>
              </a:rPr>
              <a:t>déjà avérée concernant ce thème</a:t>
            </a:r>
          </a:p>
          <a:p>
            <a:pPr marL="0" indent="0">
              <a:buNone/>
            </a:pPr>
            <a:endParaRPr lang="fr-BE" b="1" dirty="0">
              <a:solidFill>
                <a:schemeClr val="tx1">
                  <a:lumMod val="50000"/>
                </a:schemeClr>
              </a:solidFill>
            </a:endParaRPr>
          </a:p>
        </p:txBody>
      </p:sp>
      <p:sp>
        <p:nvSpPr>
          <p:cNvPr id="7" name="Shape 148"/>
          <p:cNvSpPr/>
          <p:nvPr/>
        </p:nvSpPr>
        <p:spPr>
          <a:xfrm>
            <a:off x="7974092" y="405246"/>
            <a:ext cx="777651" cy="785453"/>
          </a:xfrm>
          <a:custGeom>
            <a:avLst/>
            <a:gdLst/>
            <a:ahLst/>
            <a:cxnLst/>
            <a:rect l="0" t="0" r="0" b="0"/>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rgbClr val="CF192C"/>
          </a:solidFill>
          <a:ln>
            <a:noFill/>
          </a:ln>
        </p:spPr>
        <p:txBody>
          <a:bodyPr spcFirstLastPara="1" wrap="square" lIns="68569" tIns="68569" rIns="68569" bIns="68569" anchor="ctr" anchorCtr="0">
            <a:noAutofit/>
          </a:bodyPr>
          <a:lstStyle/>
          <a:p>
            <a:endParaRPr sz="1050"/>
          </a:p>
        </p:txBody>
      </p:sp>
    </p:spTree>
    <p:extLst>
      <p:ext uri="{BB962C8B-B14F-4D97-AF65-F5344CB8AC3E}">
        <p14:creationId xmlns:p14="http://schemas.microsoft.com/office/powerpoint/2010/main" val="200409664"/>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81789" y="797972"/>
            <a:ext cx="6866100" cy="1424508"/>
          </a:xfrm>
        </p:spPr>
        <p:txBody>
          <a:bodyPr/>
          <a:lstStyle/>
          <a:p>
            <a:r>
              <a:rPr lang="fr-BE" sz="3500" b="1" dirty="0" smtClean="0">
                <a:solidFill>
                  <a:srgbClr val="CF142C"/>
                </a:solidFill>
              </a:rPr>
              <a:t>Stratégie alcool et drogues (spécifique)</a:t>
            </a:r>
            <a:endParaRPr lang="fr-BE" sz="3500" b="1" dirty="0">
              <a:solidFill>
                <a:srgbClr val="CF142C"/>
              </a:solidFill>
            </a:endParaRPr>
          </a:p>
        </p:txBody>
      </p:sp>
      <p:sp>
        <p:nvSpPr>
          <p:cNvPr id="3" name="Espace réservé du texte 2"/>
          <p:cNvSpPr>
            <a:spLocks noGrp="1"/>
          </p:cNvSpPr>
          <p:nvPr>
            <p:ph type="body" idx="1"/>
          </p:nvPr>
        </p:nvSpPr>
        <p:spPr>
          <a:xfrm>
            <a:off x="981789" y="2226636"/>
            <a:ext cx="2332200" cy="2051591"/>
          </a:xfrm>
        </p:spPr>
        <p:txBody>
          <a:bodyPr/>
          <a:lstStyle/>
          <a:p>
            <a:pPr marL="0" indent="0">
              <a:buNone/>
            </a:pPr>
            <a:r>
              <a:rPr lang="fr-BE" b="1" dirty="0" smtClean="0">
                <a:solidFill>
                  <a:schemeClr val="tx1">
                    <a:lumMod val="50000"/>
                  </a:schemeClr>
                </a:solidFill>
              </a:rPr>
              <a:t>Contexte</a:t>
            </a:r>
          </a:p>
          <a:p>
            <a:pPr marL="0" indent="0">
              <a:buNone/>
            </a:pPr>
            <a:r>
              <a:rPr lang="fr-BE" sz="1100" dirty="0" smtClean="0">
                <a:solidFill>
                  <a:schemeClr val="bg2">
                    <a:lumMod val="75000"/>
                  </a:schemeClr>
                </a:solidFill>
              </a:rPr>
              <a:t>Constat: nécessité d’un accompagnement spécifique pour les jeunes mineurs (dont MENA) sous dépendance depuis de nombreuses années et ayant envie de sortir de cette dépendance</a:t>
            </a:r>
          </a:p>
          <a:p>
            <a:pPr marL="0" indent="0">
              <a:buNone/>
            </a:pPr>
            <a:r>
              <a:rPr lang="fr-BE" sz="1100" dirty="0" smtClean="0">
                <a:solidFill>
                  <a:schemeClr val="bg2">
                    <a:lumMod val="75000"/>
                  </a:schemeClr>
                </a:solidFill>
              </a:rPr>
              <a:t> </a:t>
            </a:r>
            <a:endParaRPr lang="fr-BE" sz="1100" dirty="0">
              <a:solidFill>
                <a:schemeClr val="bg2">
                  <a:lumMod val="75000"/>
                </a:schemeClr>
              </a:solidFill>
            </a:endParaRPr>
          </a:p>
        </p:txBody>
      </p:sp>
      <p:sp>
        <p:nvSpPr>
          <p:cNvPr id="4" name="Espace réservé du texte 3"/>
          <p:cNvSpPr>
            <a:spLocks noGrp="1"/>
          </p:cNvSpPr>
          <p:nvPr>
            <p:ph type="body" idx="2"/>
          </p:nvPr>
        </p:nvSpPr>
        <p:spPr>
          <a:xfrm>
            <a:off x="3403672" y="2222480"/>
            <a:ext cx="2332200" cy="2051591"/>
          </a:xfrm>
        </p:spPr>
        <p:txBody>
          <a:bodyPr/>
          <a:lstStyle/>
          <a:p>
            <a:pPr marL="0" indent="0">
              <a:buNone/>
            </a:pPr>
            <a:r>
              <a:rPr lang="fr-BE" b="1" dirty="0" smtClean="0">
                <a:solidFill>
                  <a:schemeClr val="tx1">
                    <a:lumMod val="50000"/>
                  </a:schemeClr>
                </a:solidFill>
              </a:rPr>
              <a:t>Objectif</a:t>
            </a:r>
          </a:p>
          <a:p>
            <a:pPr marL="0" indent="0">
              <a:buNone/>
            </a:pPr>
            <a:r>
              <a:rPr lang="fr-BE" sz="1100" dirty="0" smtClean="0">
                <a:solidFill>
                  <a:schemeClr val="bg2">
                    <a:lumMod val="75000"/>
                  </a:schemeClr>
                </a:solidFill>
              </a:rPr>
              <a:t>Développement d’une approche axée sur le diagnostic/l’assistance initiale, sur la mise en réseau et l’accès à une assistance adéquate dans l’environnement (proche) de la structure d’accueil et sur le suivi dans un structure d’accueil adaptée </a:t>
            </a:r>
            <a:endParaRPr lang="fr-BE" sz="1100" dirty="0">
              <a:solidFill>
                <a:schemeClr val="bg2">
                  <a:lumMod val="75000"/>
                </a:schemeClr>
              </a:solidFill>
            </a:endParaRPr>
          </a:p>
        </p:txBody>
      </p:sp>
      <p:sp>
        <p:nvSpPr>
          <p:cNvPr id="5" name="Espace réservé du texte 4"/>
          <p:cNvSpPr>
            <a:spLocks noGrp="1"/>
          </p:cNvSpPr>
          <p:nvPr>
            <p:ph type="body" idx="3"/>
          </p:nvPr>
        </p:nvSpPr>
        <p:spPr>
          <a:xfrm>
            <a:off x="5825555" y="2222479"/>
            <a:ext cx="2332200" cy="2051591"/>
          </a:xfrm>
        </p:spPr>
        <p:txBody>
          <a:bodyPr/>
          <a:lstStyle/>
          <a:p>
            <a:pPr marL="0" indent="0">
              <a:buNone/>
            </a:pPr>
            <a:r>
              <a:rPr lang="fr-BE" b="1" dirty="0" smtClean="0">
                <a:solidFill>
                  <a:schemeClr val="tx1">
                    <a:lumMod val="50000"/>
                  </a:schemeClr>
                </a:solidFill>
              </a:rPr>
              <a:t>Conditions</a:t>
            </a:r>
          </a:p>
          <a:p>
            <a:pPr>
              <a:buFont typeface="Courier New" panose="02070309020205020404" pitchFamily="49" charset="0"/>
              <a:buChar char="o"/>
            </a:pPr>
            <a:r>
              <a:rPr lang="fr-BE" sz="1100" dirty="0" smtClean="0">
                <a:solidFill>
                  <a:schemeClr val="bg2">
                    <a:lumMod val="75000"/>
                  </a:schemeClr>
                </a:solidFill>
              </a:rPr>
              <a:t>Organisation ayant une connaissance spécifique du public-cible (! mineurs) et de l’offre de soins liés à la dépendance</a:t>
            </a:r>
          </a:p>
          <a:p>
            <a:pPr marL="0" indent="0">
              <a:buNone/>
            </a:pPr>
            <a:endParaRPr lang="fr-BE" sz="1100" dirty="0">
              <a:solidFill>
                <a:schemeClr val="bg2">
                  <a:lumMod val="75000"/>
                </a:schemeClr>
              </a:solidFill>
            </a:endParaRPr>
          </a:p>
          <a:p>
            <a:pPr>
              <a:buFont typeface="Courier New" panose="02070309020205020404" pitchFamily="49" charset="0"/>
              <a:buChar char="o"/>
            </a:pPr>
            <a:r>
              <a:rPr lang="fr-BE" sz="1100" dirty="0" smtClean="0">
                <a:solidFill>
                  <a:schemeClr val="bg2">
                    <a:lumMod val="75000"/>
                  </a:schemeClr>
                </a:solidFill>
              </a:rPr>
              <a:t>Le </a:t>
            </a:r>
            <a:r>
              <a:rPr lang="fr-BE" sz="1100" dirty="0">
                <a:solidFill>
                  <a:schemeClr val="bg2">
                    <a:lumMod val="75000"/>
                  </a:schemeClr>
                </a:solidFill>
              </a:rPr>
              <a:t>projet doit être développé sur l’ensemble d’une Région au moins</a:t>
            </a:r>
          </a:p>
          <a:p>
            <a:pPr marL="0" indent="0">
              <a:buNone/>
            </a:pPr>
            <a:endParaRPr lang="fr-BE" sz="1100" dirty="0">
              <a:solidFill>
                <a:schemeClr val="bg2">
                  <a:lumMod val="75000"/>
                </a:schemeClr>
              </a:solidFill>
            </a:endParaRPr>
          </a:p>
          <a:p>
            <a:pPr marL="0" indent="0">
              <a:buNone/>
            </a:pPr>
            <a:endParaRPr lang="fr-BE" sz="1100" dirty="0">
              <a:solidFill>
                <a:schemeClr val="bg2">
                  <a:lumMod val="75000"/>
                </a:schemeClr>
              </a:solidFill>
            </a:endParaRPr>
          </a:p>
          <a:p>
            <a:pPr marL="0" indent="0">
              <a:buNone/>
            </a:pPr>
            <a:endParaRPr lang="fr-BE" sz="1100" dirty="0">
              <a:solidFill>
                <a:schemeClr val="bg2">
                  <a:lumMod val="75000"/>
                </a:schemeClr>
              </a:solidFill>
            </a:endParaRPr>
          </a:p>
        </p:txBody>
      </p:sp>
      <p:sp>
        <p:nvSpPr>
          <p:cNvPr id="7" name="Shape 148"/>
          <p:cNvSpPr/>
          <p:nvPr/>
        </p:nvSpPr>
        <p:spPr>
          <a:xfrm>
            <a:off x="7974092" y="405246"/>
            <a:ext cx="777651" cy="785453"/>
          </a:xfrm>
          <a:custGeom>
            <a:avLst/>
            <a:gdLst/>
            <a:ahLst/>
            <a:cxnLst/>
            <a:rect l="0" t="0" r="0" b="0"/>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rgbClr val="CF192C"/>
          </a:solidFill>
          <a:ln>
            <a:noFill/>
          </a:ln>
        </p:spPr>
        <p:txBody>
          <a:bodyPr spcFirstLastPara="1" wrap="square" lIns="68569" tIns="68569" rIns="68569" bIns="68569" anchor="ctr" anchorCtr="0">
            <a:noAutofit/>
          </a:bodyPr>
          <a:lstStyle/>
          <a:p>
            <a:endParaRPr sz="1050"/>
          </a:p>
        </p:txBody>
      </p:sp>
    </p:spTree>
    <p:extLst>
      <p:ext uri="{BB962C8B-B14F-4D97-AF65-F5344CB8AC3E}">
        <p14:creationId xmlns:p14="http://schemas.microsoft.com/office/powerpoint/2010/main" val="3641092876"/>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380742"/>
            <a:ext cx="7772400" cy="1159800"/>
          </a:xfrm>
        </p:spPr>
        <p:txBody>
          <a:bodyPr/>
          <a:lstStyle/>
          <a:p>
            <a:r>
              <a:rPr lang="fr-BE" sz="2500" b="1" dirty="0" smtClean="0"/>
              <a:t>Priorité 2: Répondre aux besoins (d’accueil) spécifiques de certains groupes-cibles</a:t>
            </a:r>
            <a:endParaRPr lang="fr-BE" sz="2500" b="1" dirty="0"/>
          </a:p>
        </p:txBody>
      </p:sp>
      <p:sp>
        <p:nvSpPr>
          <p:cNvPr id="3" name="Sous-titre 2"/>
          <p:cNvSpPr>
            <a:spLocks noGrp="1"/>
          </p:cNvSpPr>
          <p:nvPr>
            <p:ph type="subTitle" idx="1"/>
          </p:nvPr>
        </p:nvSpPr>
        <p:spPr>
          <a:xfrm>
            <a:off x="685800" y="3540542"/>
            <a:ext cx="7772400" cy="784800"/>
          </a:xfrm>
        </p:spPr>
        <p:txBody>
          <a:bodyPr/>
          <a:lstStyle/>
          <a:p>
            <a:r>
              <a:rPr lang="fr-BE" sz="1500" b="1" dirty="0" smtClean="0"/>
              <a:t>C. MENA</a:t>
            </a:r>
          </a:p>
        </p:txBody>
      </p:sp>
      <p:sp>
        <p:nvSpPr>
          <p:cNvPr id="4" name="Shape 90"/>
          <p:cNvSpPr txBox="1"/>
          <p:nvPr/>
        </p:nvSpPr>
        <p:spPr>
          <a:xfrm>
            <a:off x="8040585" y="171450"/>
            <a:ext cx="720675" cy="1042875"/>
          </a:xfrm>
          <a:prstGeom prst="rect">
            <a:avLst/>
          </a:prstGeom>
          <a:noFill/>
          <a:ln>
            <a:noFill/>
          </a:ln>
        </p:spPr>
        <p:txBody>
          <a:bodyPr spcFirstLastPara="1" wrap="square" lIns="68569" tIns="68569" rIns="68569" bIns="68569" anchor="ctr" anchorCtr="0">
            <a:noAutofit/>
          </a:bodyPr>
          <a:lstStyle/>
          <a:p>
            <a:pPr algn="ctr"/>
            <a:endParaRPr sz="9600" dirty="0">
              <a:solidFill>
                <a:srgbClr val="FFFFFF"/>
              </a:solidFill>
              <a:latin typeface="Raleway ExtraBold"/>
              <a:ea typeface="Raleway ExtraBold"/>
              <a:cs typeface="Raleway ExtraBold"/>
              <a:sym typeface="Raleway ExtraBold"/>
            </a:endParaRPr>
          </a:p>
        </p:txBody>
      </p:sp>
    </p:spTree>
    <p:extLst>
      <p:ext uri="{BB962C8B-B14F-4D97-AF65-F5344CB8AC3E}">
        <p14:creationId xmlns:p14="http://schemas.microsoft.com/office/powerpoint/2010/main" val="3330070496"/>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81789" y="797972"/>
            <a:ext cx="6866100" cy="1424508"/>
          </a:xfrm>
        </p:spPr>
        <p:txBody>
          <a:bodyPr/>
          <a:lstStyle/>
          <a:p>
            <a:r>
              <a:rPr lang="fr-BE" sz="3500" b="1" dirty="0" smtClean="0">
                <a:solidFill>
                  <a:srgbClr val="CF142C"/>
                </a:solidFill>
              </a:rPr>
              <a:t>Méthode d’accompagnement</a:t>
            </a:r>
            <a:endParaRPr lang="fr-BE" sz="3500" b="1" dirty="0">
              <a:solidFill>
                <a:srgbClr val="CF142C"/>
              </a:solidFill>
            </a:endParaRPr>
          </a:p>
        </p:txBody>
      </p:sp>
      <p:sp>
        <p:nvSpPr>
          <p:cNvPr id="3" name="Espace réservé du texte 2"/>
          <p:cNvSpPr>
            <a:spLocks noGrp="1"/>
          </p:cNvSpPr>
          <p:nvPr>
            <p:ph type="body" idx="1"/>
          </p:nvPr>
        </p:nvSpPr>
        <p:spPr>
          <a:xfrm>
            <a:off x="981789" y="1718656"/>
            <a:ext cx="2332200" cy="2051591"/>
          </a:xfrm>
        </p:spPr>
        <p:txBody>
          <a:bodyPr/>
          <a:lstStyle/>
          <a:p>
            <a:pPr marL="0" indent="0">
              <a:buNone/>
            </a:pPr>
            <a:r>
              <a:rPr lang="fr-BE" b="1" dirty="0" smtClean="0">
                <a:solidFill>
                  <a:schemeClr val="tx1">
                    <a:lumMod val="50000"/>
                  </a:schemeClr>
                </a:solidFill>
              </a:rPr>
              <a:t>Contexte</a:t>
            </a:r>
          </a:p>
          <a:p>
            <a:pPr>
              <a:buFont typeface="Courier New" panose="02070309020205020404" pitchFamily="49" charset="0"/>
              <a:buChar char="o"/>
            </a:pPr>
            <a:r>
              <a:rPr lang="fr-BE" sz="1100" dirty="0">
                <a:solidFill>
                  <a:schemeClr val="bg2">
                    <a:lumMod val="75000"/>
                  </a:schemeClr>
                </a:solidFill>
              </a:rPr>
              <a:t>Beaucoup trop de transferts pour les MENA (longue procédure, vie en centre collectif, etc</a:t>
            </a:r>
            <a:r>
              <a:rPr lang="fr-BE" sz="1100" dirty="0" smtClean="0">
                <a:solidFill>
                  <a:schemeClr val="bg2">
                    <a:lumMod val="75000"/>
                  </a:schemeClr>
                </a:solidFill>
              </a:rPr>
              <a:t>.)</a:t>
            </a:r>
          </a:p>
          <a:p>
            <a:pPr marL="0" indent="0">
              <a:buNone/>
            </a:pPr>
            <a:endParaRPr lang="fr-BE" sz="1100" dirty="0">
              <a:solidFill>
                <a:schemeClr val="bg2">
                  <a:lumMod val="75000"/>
                </a:schemeClr>
              </a:solidFill>
            </a:endParaRPr>
          </a:p>
          <a:p>
            <a:pPr>
              <a:buFont typeface="Courier New" panose="02070309020205020404" pitchFamily="49" charset="0"/>
              <a:buChar char="o"/>
            </a:pPr>
            <a:r>
              <a:rPr lang="fr-BE" sz="1100" dirty="0">
                <a:solidFill>
                  <a:schemeClr val="bg2">
                    <a:lumMod val="75000"/>
                  </a:schemeClr>
                </a:solidFill>
              </a:rPr>
              <a:t>Politique actuelle: systèmes de sanctions + beaucoup de transfert </a:t>
            </a:r>
            <a:r>
              <a:rPr lang="fr-BE" sz="1100" dirty="0" smtClean="0">
                <a:solidFill>
                  <a:schemeClr val="bg2">
                    <a:lumMod val="75000"/>
                  </a:schemeClr>
                </a:solidFill>
              </a:rPr>
              <a:t>disciplinaires</a:t>
            </a:r>
          </a:p>
          <a:p>
            <a:pPr>
              <a:buFont typeface="Courier New" panose="02070309020205020404" pitchFamily="49" charset="0"/>
              <a:buChar char="o"/>
            </a:pPr>
            <a:endParaRPr lang="fr-BE" sz="1100" dirty="0" smtClean="0">
              <a:solidFill>
                <a:schemeClr val="bg2">
                  <a:lumMod val="75000"/>
                </a:schemeClr>
              </a:solidFill>
            </a:endParaRPr>
          </a:p>
          <a:p>
            <a:pPr>
              <a:buFont typeface="Courier New" panose="02070309020205020404" pitchFamily="49" charset="0"/>
              <a:buChar char="o"/>
            </a:pPr>
            <a:r>
              <a:rPr lang="fr-BE" sz="1100" dirty="0" smtClean="0">
                <a:solidFill>
                  <a:schemeClr val="bg2">
                    <a:lumMod val="75000"/>
                  </a:schemeClr>
                </a:solidFill>
              </a:rPr>
              <a:t>Méthodologie d’accompagnement déjà (en partie) développée dans la Région Nord</a:t>
            </a:r>
          </a:p>
          <a:p>
            <a:pPr marL="0" indent="0">
              <a:buNone/>
            </a:pPr>
            <a:endParaRPr lang="fr-BE" dirty="0"/>
          </a:p>
        </p:txBody>
      </p:sp>
      <p:sp>
        <p:nvSpPr>
          <p:cNvPr id="4" name="Espace réservé du texte 3"/>
          <p:cNvSpPr>
            <a:spLocks noGrp="1"/>
          </p:cNvSpPr>
          <p:nvPr>
            <p:ph type="body" idx="2"/>
          </p:nvPr>
        </p:nvSpPr>
        <p:spPr>
          <a:xfrm>
            <a:off x="3403672" y="1718655"/>
            <a:ext cx="2332200" cy="2051591"/>
          </a:xfrm>
        </p:spPr>
        <p:txBody>
          <a:bodyPr/>
          <a:lstStyle/>
          <a:p>
            <a:pPr marL="0" indent="0">
              <a:buNone/>
            </a:pPr>
            <a:r>
              <a:rPr lang="fr-BE" b="1" dirty="0" smtClean="0">
                <a:solidFill>
                  <a:schemeClr val="tx1">
                    <a:lumMod val="50000"/>
                  </a:schemeClr>
                </a:solidFill>
              </a:rPr>
              <a:t>Objectif</a:t>
            </a:r>
          </a:p>
          <a:p>
            <a:pPr>
              <a:buFont typeface="Courier New" panose="02070309020205020404" pitchFamily="49" charset="0"/>
              <a:buChar char="o"/>
            </a:pPr>
            <a:r>
              <a:rPr lang="nl-BE" sz="1100" dirty="0" err="1" smtClean="0">
                <a:solidFill>
                  <a:schemeClr val="bg2">
                    <a:lumMod val="75000"/>
                  </a:schemeClr>
                </a:solidFill>
              </a:rPr>
              <a:t>Rétablir</a:t>
            </a:r>
            <a:r>
              <a:rPr lang="nl-BE" sz="1100" dirty="0" smtClean="0">
                <a:solidFill>
                  <a:schemeClr val="bg2">
                    <a:lumMod val="75000"/>
                  </a:schemeClr>
                </a:solidFill>
              </a:rPr>
              <a:t>, </a:t>
            </a:r>
            <a:r>
              <a:rPr lang="nl-BE" sz="1100" dirty="0" err="1" smtClean="0">
                <a:solidFill>
                  <a:schemeClr val="bg2">
                    <a:lumMod val="75000"/>
                  </a:schemeClr>
                </a:solidFill>
              </a:rPr>
              <a:t>restaurer</a:t>
            </a:r>
            <a:r>
              <a:rPr lang="nl-BE" sz="1100" dirty="0" smtClean="0">
                <a:solidFill>
                  <a:schemeClr val="bg2">
                    <a:lumMod val="75000"/>
                  </a:schemeClr>
                </a:solidFill>
              </a:rPr>
              <a:t> et </a:t>
            </a:r>
            <a:r>
              <a:rPr lang="nl-BE" sz="1100" dirty="0" err="1" smtClean="0">
                <a:solidFill>
                  <a:schemeClr val="bg2">
                    <a:lumMod val="75000"/>
                  </a:schemeClr>
                </a:solidFill>
              </a:rPr>
              <a:t>renforcer</a:t>
            </a:r>
            <a:r>
              <a:rPr lang="nl-BE" sz="1100" dirty="0" smtClean="0">
                <a:solidFill>
                  <a:schemeClr val="bg2">
                    <a:lumMod val="75000"/>
                  </a:schemeClr>
                </a:solidFill>
              </a:rPr>
              <a:t> les </a:t>
            </a:r>
            <a:r>
              <a:rPr lang="nl-BE" sz="1100" dirty="0" err="1" smtClean="0">
                <a:solidFill>
                  <a:schemeClr val="bg2">
                    <a:lumMod val="75000"/>
                  </a:schemeClr>
                </a:solidFill>
              </a:rPr>
              <a:t>liens</a:t>
            </a:r>
            <a:r>
              <a:rPr lang="nl-BE" sz="1100" dirty="0" smtClean="0">
                <a:solidFill>
                  <a:schemeClr val="bg2">
                    <a:lumMod val="75000"/>
                  </a:schemeClr>
                </a:solidFill>
              </a:rPr>
              <a:t> </a:t>
            </a:r>
            <a:r>
              <a:rPr lang="nl-BE" sz="1100" dirty="0" err="1" smtClean="0">
                <a:solidFill>
                  <a:schemeClr val="bg2">
                    <a:lumMod val="75000"/>
                  </a:schemeClr>
                </a:solidFill>
              </a:rPr>
              <a:t>émotionnels</a:t>
            </a:r>
            <a:r>
              <a:rPr lang="nl-BE" sz="1100" dirty="0" smtClean="0">
                <a:solidFill>
                  <a:schemeClr val="bg2">
                    <a:lumMod val="75000"/>
                  </a:schemeClr>
                </a:solidFill>
              </a:rPr>
              <a:t>, </a:t>
            </a:r>
            <a:r>
              <a:rPr lang="nl-BE" sz="1100" dirty="0" err="1" smtClean="0">
                <a:solidFill>
                  <a:schemeClr val="bg2">
                    <a:lumMod val="75000"/>
                  </a:schemeClr>
                </a:solidFill>
              </a:rPr>
              <a:t>relationnels</a:t>
            </a:r>
            <a:r>
              <a:rPr lang="nl-BE" sz="1100" dirty="0" smtClean="0">
                <a:solidFill>
                  <a:schemeClr val="bg2">
                    <a:lumMod val="75000"/>
                  </a:schemeClr>
                </a:solidFill>
              </a:rPr>
              <a:t> </a:t>
            </a:r>
            <a:r>
              <a:rPr lang="nl-BE" sz="1100" dirty="0" err="1" smtClean="0">
                <a:solidFill>
                  <a:schemeClr val="bg2">
                    <a:lumMod val="75000"/>
                  </a:schemeClr>
                </a:solidFill>
              </a:rPr>
              <a:t>afin</a:t>
            </a:r>
            <a:r>
              <a:rPr lang="nl-BE" sz="1100" dirty="0" smtClean="0">
                <a:solidFill>
                  <a:schemeClr val="bg2">
                    <a:lumMod val="75000"/>
                  </a:schemeClr>
                </a:solidFill>
              </a:rPr>
              <a:t> </a:t>
            </a:r>
            <a:r>
              <a:rPr lang="nl-BE" sz="1100" dirty="0" err="1" smtClean="0">
                <a:solidFill>
                  <a:schemeClr val="bg2">
                    <a:lumMod val="75000"/>
                  </a:schemeClr>
                </a:solidFill>
              </a:rPr>
              <a:t>d’éviter</a:t>
            </a:r>
            <a:r>
              <a:rPr lang="nl-BE" sz="1100" dirty="0" smtClean="0">
                <a:solidFill>
                  <a:schemeClr val="bg2">
                    <a:lumMod val="75000"/>
                  </a:schemeClr>
                </a:solidFill>
              </a:rPr>
              <a:t> la </a:t>
            </a:r>
            <a:r>
              <a:rPr lang="nl-BE" sz="1100" dirty="0" err="1" smtClean="0">
                <a:solidFill>
                  <a:schemeClr val="bg2">
                    <a:lumMod val="75000"/>
                  </a:schemeClr>
                </a:solidFill>
              </a:rPr>
              <a:t>rupture</a:t>
            </a:r>
            <a:r>
              <a:rPr lang="nl-BE" sz="1100" dirty="0" smtClean="0">
                <a:solidFill>
                  <a:schemeClr val="bg2">
                    <a:lumMod val="75000"/>
                  </a:schemeClr>
                </a:solidFill>
              </a:rPr>
              <a:t> </a:t>
            </a:r>
            <a:r>
              <a:rPr lang="nl-BE" sz="1100" dirty="0" err="1" smtClean="0">
                <a:solidFill>
                  <a:schemeClr val="bg2">
                    <a:lumMod val="75000"/>
                  </a:schemeClr>
                </a:solidFill>
              </a:rPr>
              <a:t>entre</a:t>
            </a:r>
            <a:r>
              <a:rPr lang="nl-BE" sz="1100" dirty="0" smtClean="0">
                <a:solidFill>
                  <a:schemeClr val="bg2">
                    <a:lumMod val="75000"/>
                  </a:schemeClr>
                </a:solidFill>
              </a:rPr>
              <a:t> </a:t>
            </a:r>
            <a:r>
              <a:rPr lang="nl-BE" sz="1100" dirty="0" err="1" smtClean="0">
                <a:solidFill>
                  <a:schemeClr val="bg2">
                    <a:lumMod val="75000"/>
                  </a:schemeClr>
                </a:solidFill>
              </a:rPr>
              <a:t>le</a:t>
            </a:r>
            <a:r>
              <a:rPr lang="nl-BE" sz="1100" dirty="0" smtClean="0">
                <a:solidFill>
                  <a:schemeClr val="bg2">
                    <a:lumMod val="75000"/>
                  </a:schemeClr>
                </a:solidFill>
              </a:rPr>
              <a:t> MENA et </a:t>
            </a:r>
            <a:r>
              <a:rPr lang="nl-BE" sz="1100" dirty="0" err="1" smtClean="0">
                <a:solidFill>
                  <a:schemeClr val="bg2">
                    <a:lumMod val="75000"/>
                  </a:schemeClr>
                </a:solidFill>
              </a:rPr>
              <a:t>son</a:t>
            </a:r>
            <a:r>
              <a:rPr lang="nl-BE" sz="1100" dirty="0" smtClean="0">
                <a:solidFill>
                  <a:schemeClr val="bg2">
                    <a:lumMod val="75000"/>
                  </a:schemeClr>
                </a:solidFill>
              </a:rPr>
              <a:t> </a:t>
            </a:r>
            <a:r>
              <a:rPr lang="nl-BE" sz="1100" dirty="0" err="1" smtClean="0">
                <a:solidFill>
                  <a:schemeClr val="bg2">
                    <a:lumMod val="75000"/>
                  </a:schemeClr>
                </a:solidFill>
              </a:rPr>
              <a:t>environnement</a:t>
            </a:r>
            <a:endParaRPr lang="nl-BE" sz="1100" dirty="0" smtClean="0">
              <a:solidFill>
                <a:schemeClr val="bg2">
                  <a:lumMod val="75000"/>
                </a:schemeClr>
              </a:solidFill>
            </a:endParaRPr>
          </a:p>
          <a:p>
            <a:pPr>
              <a:buFont typeface="Courier New" panose="02070309020205020404" pitchFamily="49" charset="0"/>
              <a:buChar char="o"/>
            </a:pPr>
            <a:endParaRPr lang="nl-BE" sz="1100" dirty="0" smtClean="0">
              <a:solidFill>
                <a:schemeClr val="bg2">
                  <a:lumMod val="75000"/>
                </a:schemeClr>
              </a:solidFill>
            </a:endParaRPr>
          </a:p>
          <a:p>
            <a:pPr>
              <a:buFont typeface="Courier New" panose="02070309020205020404" pitchFamily="49" charset="0"/>
              <a:buChar char="o"/>
            </a:pPr>
            <a:r>
              <a:rPr lang="fr-BE" sz="1100" dirty="0" smtClean="0">
                <a:solidFill>
                  <a:schemeClr val="bg2">
                    <a:lumMod val="75000"/>
                  </a:schemeClr>
                </a:solidFill>
              </a:rPr>
              <a:t>Développement </a:t>
            </a:r>
            <a:r>
              <a:rPr lang="fr-BE" sz="1100" dirty="0">
                <a:solidFill>
                  <a:schemeClr val="bg2">
                    <a:lumMod val="75000"/>
                  </a:schemeClr>
                </a:solidFill>
              </a:rPr>
              <a:t>d’une approche pédagogique concrète (de préférence basée sur le travail de </a:t>
            </a:r>
            <a:r>
              <a:rPr lang="fr-BE" sz="1100" dirty="0" smtClean="0">
                <a:solidFill>
                  <a:schemeClr val="bg2">
                    <a:lumMod val="75000"/>
                  </a:schemeClr>
                </a:solidFill>
              </a:rPr>
              <a:t>réparation)</a:t>
            </a:r>
          </a:p>
          <a:p>
            <a:pPr>
              <a:buFont typeface="Courier New" panose="02070309020205020404" pitchFamily="49" charset="0"/>
              <a:buChar char="o"/>
            </a:pPr>
            <a:endParaRPr lang="fr-BE" sz="1100" dirty="0" smtClean="0">
              <a:solidFill>
                <a:schemeClr val="bg2">
                  <a:lumMod val="75000"/>
                </a:schemeClr>
              </a:solidFill>
            </a:endParaRPr>
          </a:p>
          <a:p>
            <a:pPr>
              <a:buFont typeface="Courier New" panose="02070309020205020404" pitchFamily="49" charset="0"/>
              <a:buChar char="o"/>
            </a:pPr>
            <a:r>
              <a:rPr lang="fr-BE" sz="1100" dirty="0" smtClean="0">
                <a:solidFill>
                  <a:schemeClr val="bg2">
                    <a:lumMod val="75000"/>
                  </a:schemeClr>
                </a:solidFill>
              </a:rPr>
              <a:t>Intégration </a:t>
            </a:r>
            <a:r>
              <a:rPr lang="fr-BE" sz="1100" dirty="0">
                <a:solidFill>
                  <a:schemeClr val="bg2">
                    <a:lumMod val="75000"/>
                  </a:schemeClr>
                </a:solidFill>
              </a:rPr>
              <a:t>de cette approche dans une vision pédagogique plus large </a:t>
            </a:r>
          </a:p>
          <a:p>
            <a:pPr marL="0" indent="0">
              <a:buNone/>
            </a:pPr>
            <a:endParaRPr lang="nl-BE" dirty="0">
              <a:solidFill>
                <a:schemeClr val="tx1">
                  <a:lumMod val="75000"/>
                </a:schemeClr>
              </a:solidFill>
            </a:endParaRPr>
          </a:p>
          <a:p>
            <a:pPr marL="0" indent="0">
              <a:buNone/>
            </a:pPr>
            <a:endParaRPr lang="fr-BE" b="1" dirty="0">
              <a:solidFill>
                <a:schemeClr val="tx1">
                  <a:lumMod val="50000"/>
                </a:schemeClr>
              </a:solidFill>
            </a:endParaRPr>
          </a:p>
        </p:txBody>
      </p:sp>
      <p:sp>
        <p:nvSpPr>
          <p:cNvPr id="5" name="Espace réservé du texte 4"/>
          <p:cNvSpPr>
            <a:spLocks noGrp="1"/>
          </p:cNvSpPr>
          <p:nvPr>
            <p:ph type="body" idx="3"/>
          </p:nvPr>
        </p:nvSpPr>
        <p:spPr>
          <a:xfrm>
            <a:off x="5825555" y="1718654"/>
            <a:ext cx="2332200" cy="2051591"/>
          </a:xfrm>
        </p:spPr>
        <p:txBody>
          <a:bodyPr/>
          <a:lstStyle/>
          <a:p>
            <a:pPr marL="0" indent="0">
              <a:buNone/>
            </a:pPr>
            <a:r>
              <a:rPr lang="fr-BE" b="1" dirty="0" smtClean="0">
                <a:solidFill>
                  <a:schemeClr val="tx1">
                    <a:lumMod val="50000"/>
                  </a:schemeClr>
                </a:solidFill>
              </a:rPr>
              <a:t>Conditions</a:t>
            </a:r>
          </a:p>
          <a:p>
            <a:pPr>
              <a:buFont typeface="Courier New" panose="02070309020205020404" pitchFamily="49" charset="0"/>
              <a:buChar char="o"/>
            </a:pPr>
            <a:r>
              <a:rPr lang="nl-BE" sz="1100" dirty="0" smtClean="0">
                <a:solidFill>
                  <a:schemeClr val="bg2">
                    <a:lumMod val="75000"/>
                  </a:schemeClr>
                </a:solidFill>
              </a:rPr>
              <a:t>Attention </a:t>
            </a:r>
            <a:r>
              <a:rPr lang="nl-BE" sz="1100" dirty="0" err="1" smtClean="0">
                <a:solidFill>
                  <a:schemeClr val="bg2">
                    <a:lumMod val="75000"/>
                  </a:schemeClr>
                </a:solidFill>
              </a:rPr>
              <a:t>particulière</a:t>
            </a:r>
            <a:r>
              <a:rPr lang="nl-BE" sz="1100" dirty="0" smtClean="0">
                <a:solidFill>
                  <a:schemeClr val="bg2">
                    <a:lumMod val="75000"/>
                  </a:schemeClr>
                </a:solidFill>
              </a:rPr>
              <a:t> pour </a:t>
            </a:r>
            <a:r>
              <a:rPr lang="nl-BE" sz="1100" dirty="0" err="1" smtClean="0">
                <a:solidFill>
                  <a:schemeClr val="bg2">
                    <a:lumMod val="75000"/>
                  </a:schemeClr>
                </a:solidFill>
              </a:rPr>
              <a:t>le</a:t>
            </a:r>
            <a:r>
              <a:rPr lang="nl-BE" sz="1100" dirty="0" smtClean="0">
                <a:solidFill>
                  <a:schemeClr val="bg2">
                    <a:lumMod val="75000"/>
                  </a:schemeClr>
                </a:solidFill>
              </a:rPr>
              <a:t> </a:t>
            </a:r>
            <a:r>
              <a:rPr lang="nl-BE" sz="1100" dirty="0" err="1" smtClean="0">
                <a:solidFill>
                  <a:schemeClr val="bg2">
                    <a:lumMod val="75000"/>
                  </a:schemeClr>
                </a:solidFill>
              </a:rPr>
              <a:t>développement</a:t>
            </a:r>
            <a:r>
              <a:rPr lang="nl-BE" sz="1100" dirty="0" smtClean="0">
                <a:solidFill>
                  <a:schemeClr val="bg2">
                    <a:lumMod val="75000"/>
                  </a:schemeClr>
                </a:solidFill>
              </a:rPr>
              <a:t> de </a:t>
            </a:r>
            <a:r>
              <a:rPr lang="nl-BE" sz="1100" dirty="0" err="1" smtClean="0">
                <a:solidFill>
                  <a:schemeClr val="bg2">
                    <a:lumMod val="75000"/>
                  </a:schemeClr>
                </a:solidFill>
              </a:rPr>
              <a:t>ce</a:t>
            </a:r>
            <a:r>
              <a:rPr lang="nl-BE" sz="1100" dirty="0" smtClean="0">
                <a:solidFill>
                  <a:schemeClr val="bg2">
                    <a:lumMod val="75000"/>
                  </a:schemeClr>
                </a:solidFill>
              </a:rPr>
              <a:t> </a:t>
            </a:r>
            <a:r>
              <a:rPr lang="nl-BE" sz="1100" dirty="0" err="1" smtClean="0">
                <a:solidFill>
                  <a:schemeClr val="bg2">
                    <a:lumMod val="75000"/>
                  </a:schemeClr>
                </a:solidFill>
              </a:rPr>
              <a:t>volet</a:t>
            </a:r>
            <a:r>
              <a:rPr lang="nl-BE" sz="1100" dirty="0" smtClean="0">
                <a:solidFill>
                  <a:schemeClr val="bg2">
                    <a:lumMod val="75000"/>
                  </a:schemeClr>
                </a:solidFill>
              </a:rPr>
              <a:t> dans </a:t>
            </a:r>
            <a:r>
              <a:rPr lang="nl-BE" sz="1100" dirty="0" err="1" smtClean="0">
                <a:solidFill>
                  <a:schemeClr val="bg2">
                    <a:lumMod val="75000"/>
                  </a:schemeClr>
                </a:solidFill>
              </a:rPr>
              <a:t>le</a:t>
            </a:r>
            <a:r>
              <a:rPr lang="nl-BE" sz="1100" dirty="0" smtClean="0">
                <a:solidFill>
                  <a:schemeClr val="bg2">
                    <a:lumMod val="75000"/>
                  </a:schemeClr>
                </a:solidFill>
              </a:rPr>
              <a:t> </a:t>
            </a:r>
            <a:r>
              <a:rPr lang="nl-BE" sz="1100" dirty="0" err="1" smtClean="0">
                <a:solidFill>
                  <a:schemeClr val="bg2">
                    <a:lumMod val="75000"/>
                  </a:schemeClr>
                </a:solidFill>
              </a:rPr>
              <a:t>Sud</a:t>
            </a:r>
            <a:r>
              <a:rPr lang="nl-BE" sz="1100" dirty="0" smtClean="0">
                <a:solidFill>
                  <a:schemeClr val="bg2">
                    <a:lumMod val="75000"/>
                  </a:schemeClr>
                </a:solidFill>
              </a:rPr>
              <a:t> du </a:t>
            </a:r>
            <a:r>
              <a:rPr lang="nl-BE" sz="1100" dirty="0" err="1" smtClean="0">
                <a:solidFill>
                  <a:schemeClr val="bg2">
                    <a:lumMod val="75000"/>
                  </a:schemeClr>
                </a:solidFill>
              </a:rPr>
              <a:t>pays</a:t>
            </a:r>
            <a:endParaRPr lang="nl-BE" sz="1100" dirty="0" smtClean="0">
              <a:solidFill>
                <a:schemeClr val="bg2">
                  <a:lumMod val="75000"/>
                </a:schemeClr>
              </a:solidFill>
            </a:endParaRPr>
          </a:p>
          <a:p>
            <a:pPr marL="0" indent="0">
              <a:buNone/>
            </a:pPr>
            <a:endParaRPr lang="fr-BE" sz="1100" dirty="0" smtClean="0">
              <a:solidFill>
                <a:schemeClr val="bg2">
                  <a:lumMod val="75000"/>
                </a:schemeClr>
              </a:solidFill>
            </a:endParaRPr>
          </a:p>
          <a:p>
            <a:pPr>
              <a:buFont typeface="Courier New" panose="02070309020205020404" pitchFamily="49" charset="0"/>
              <a:buChar char="o"/>
            </a:pPr>
            <a:r>
              <a:rPr lang="fr-BE" sz="1100" dirty="0" smtClean="0">
                <a:solidFill>
                  <a:schemeClr val="bg2">
                    <a:lumMod val="75000"/>
                  </a:schemeClr>
                </a:solidFill>
              </a:rPr>
              <a:t>Application</a:t>
            </a:r>
            <a:r>
              <a:rPr lang="fr-BE" sz="1100" dirty="0">
                <a:solidFill>
                  <a:schemeClr val="bg2">
                    <a:lumMod val="75000"/>
                  </a:schemeClr>
                </a:solidFill>
              </a:rPr>
              <a:t>, diffusion et mise en </a:t>
            </a:r>
            <a:r>
              <a:rPr lang="fr-BE" sz="1100" dirty="0" smtClean="0">
                <a:solidFill>
                  <a:schemeClr val="bg2">
                    <a:lumMod val="75000"/>
                  </a:schemeClr>
                </a:solidFill>
              </a:rPr>
              <a:t>œuvre </a:t>
            </a:r>
            <a:r>
              <a:rPr lang="fr-BE" sz="1100" dirty="0">
                <a:solidFill>
                  <a:schemeClr val="bg2">
                    <a:lumMod val="75000"/>
                  </a:schemeClr>
                </a:solidFill>
              </a:rPr>
              <a:t>de cette pédagogie auprès du personnel (train the trainer</a:t>
            </a:r>
            <a:r>
              <a:rPr lang="fr-BE" sz="1100" dirty="0" smtClean="0">
                <a:solidFill>
                  <a:schemeClr val="bg2">
                    <a:lumMod val="75000"/>
                  </a:schemeClr>
                </a:solidFill>
              </a:rPr>
              <a:t>)</a:t>
            </a:r>
          </a:p>
          <a:p>
            <a:pPr marL="0" indent="0">
              <a:buNone/>
            </a:pPr>
            <a:endParaRPr lang="fr-BE" sz="1100" dirty="0" smtClean="0">
              <a:solidFill>
                <a:schemeClr val="bg2">
                  <a:lumMod val="75000"/>
                </a:schemeClr>
              </a:solidFill>
            </a:endParaRPr>
          </a:p>
          <a:p>
            <a:pPr marL="0" indent="0">
              <a:buNone/>
            </a:pPr>
            <a:endParaRPr lang="fr-BE" dirty="0" smtClean="0">
              <a:solidFill>
                <a:schemeClr val="tx1">
                  <a:lumMod val="75000"/>
                </a:schemeClr>
              </a:solidFill>
            </a:endParaRPr>
          </a:p>
          <a:p>
            <a:pPr marL="0" indent="0">
              <a:buNone/>
            </a:pPr>
            <a:endParaRPr lang="fr-BE" dirty="0">
              <a:solidFill>
                <a:schemeClr val="tx1">
                  <a:lumMod val="75000"/>
                </a:schemeClr>
              </a:solidFill>
            </a:endParaRPr>
          </a:p>
          <a:p>
            <a:pPr marL="0" indent="0">
              <a:buNone/>
            </a:pPr>
            <a:endParaRPr lang="nl-BE" dirty="0">
              <a:solidFill>
                <a:schemeClr val="tx1">
                  <a:lumMod val="75000"/>
                </a:schemeClr>
              </a:solidFill>
            </a:endParaRPr>
          </a:p>
          <a:p>
            <a:pPr marL="0" indent="0">
              <a:buNone/>
            </a:pPr>
            <a:endParaRPr lang="fr-BE" b="1" dirty="0">
              <a:solidFill>
                <a:schemeClr val="tx1">
                  <a:lumMod val="50000"/>
                </a:schemeClr>
              </a:solidFill>
            </a:endParaRPr>
          </a:p>
        </p:txBody>
      </p:sp>
      <p:sp>
        <p:nvSpPr>
          <p:cNvPr id="7" name="Shape 148"/>
          <p:cNvSpPr/>
          <p:nvPr/>
        </p:nvSpPr>
        <p:spPr>
          <a:xfrm>
            <a:off x="7974092" y="405246"/>
            <a:ext cx="777651" cy="785453"/>
          </a:xfrm>
          <a:custGeom>
            <a:avLst/>
            <a:gdLst/>
            <a:ahLst/>
            <a:cxnLst/>
            <a:rect l="0" t="0" r="0" b="0"/>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rgbClr val="CF192C"/>
          </a:solidFill>
          <a:ln>
            <a:noFill/>
          </a:ln>
        </p:spPr>
        <p:txBody>
          <a:bodyPr spcFirstLastPara="1" wrap="square" lIns="68569" tIns="68569" rIns="68569" bIns="68569" anchor="ctr" anchorCtr="0">
            <a:noAutofit/>
          </a:bodyPr>
          <a:lstStyle/>
          <a:p>
            <a:endParaRPr sz="1050"/>
          </a:p>
        </p:txBody>
      </p:sp>
    </p:spTree>
    <p:extLst>
      <p:ext uri="{BB962C8B-B14F-4D97-AF65-F5344CB8AC3E}">
        <p14:creationId xmlns:p14="http://schemas.microsoft.com/office/powerpoint/2010/main" val="3915991296"/>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81789" y="797972"/>
            <a:ext cx="6866100" cy="1424508"/>
          </a:xfrm>
        </p:spPr>
        <p:txBody>
          <a:bodyPr/>
          <a:lstStyle/>
          <a:p>
            <a:r>
              <a:rPr lang="fr-BE" sz="3500" b="1" dirty="0" smtClean="0">
                <a:solidFill>
                  <a:srgbClr val="CF142C"/>
                </a:solidFill>
              </a:rPr>
              <a:t>Décrochage scolaire</a:t>
            </a:r>
            <a:endParaRPr lang="fr-BE" sz="3500" b="1" dirty="0">
              <a:solidFill>
                <a:srgbClr val="CF142C"/>
              </a:solidFill>
            </a:endParaRPr>
          </a:p>
        </p:txBody>
      </p:sp>
      <p:sp>
        <p:nvSpPr>
          <p:cNvPr id="3" name="Espace réservé du texte 2"/>
          <p:cNvSpPr>
            <a:spLocks noGrp="1"/>
          </p:cNvSpPr>
          <p:nvPr>
            <p:ph type="body" idx="1"/>
          </p:nvPr>
        </p:nvSpPr>
        <p:spPr>
          <a:xfrm>
            <a:off x="945270" y="1802476"/>
            <a:ext cx="2332200" cy="2051591"/>
          </a:xfrm>
        </p:spPr>
        <p:txBody>
          <a:bodyPr/>
          <a:lstStyle/>
          <a:p>
            <a:pPr marL="0" indent="0">
              <a:buNone/>
            </a:pPr>
            <a:r>
              <a:rPr lang="fr-BE" b="1" dirty="0" smtClean="0">
                <a:solidFill>
                  <a:schemeClr val="tx1">
                    <a:lumMod val="50000"/>
                  </a:schemeClr>
                </a:solidFill>
              </a:rPr>
              <a:t>Contexte</a:t>
            </a:r>
          </a:p>
          <a:p>
            <a:pPr>
              <a:buFont typeface="Courier New" panose="02070309020205020404" pitchFamily="49" charset="0"/>
              <a:buChar char="o"/>
            </a:pPr>
            <a:r>
              <a:rPr lang="fr-BE" sz="1100" dirty="0">
                <a:solidFill>
                  <a:schemeClr val="bg2">
                    <a:lumMod val="75000"/>
                  </a:schemeClr>
                </a:solidFill>
              </a:rPr>
              <a:t>Problématique générale dans les centres</a:t>
            </a:r>
          </a:p>
          <a:p>
            <a:pPr marL="0" indent="0">
              <a:buNone/>
            </a:pPr>
            <a:endParaRPr lang="fr-BE" sz="1100" dirty="0" smtClean="0">
              <a:solidFill>
                <a:schemeClr val="bg2">
                  <a:lumMod val="75000"/>
                </a:schemeClr>
              </a:solidFill>
            </a:endParaRPr>
          </a:p>
          <a:p>
            <a:pPr>
              <a:buFont typeface="Courier New" panose="02070309020205020404" pitchFamily="49" charset="0"/>
              <a:buChar char="o"/>
            </a:pPr>
            <a:r>
              <a:rPr lang="fr-BE" sz="1100" dirty="0" smtClean="0">
                <a:solidFill>
                  <a:schemeClr val="bg2">
                    <a:lumMod val="75000"/>
                  </a:schemeClr>
                </a:solidFill>
              </a:rPr>
              <a:t>Notre </a:t>
            </a:r>
            <a:r>
              <a:rPr lang="fr-BE" sz="1100" dirty="0">
                <a:solidFill>
                  <a:schemeClr val="bg2">
                    <a:lumMod val="75000"/>
                  </a:schemeClr>
                </a:solidFill>
              </a:rPr>
              <a:t>enseignement n’est pas toujours adapté aux MENA (certains n’ayant jamais été sur les bancs de l’école ou très peu et il y a longtemps)</a:t>
            </a:r>
          </a:p>
          <a:p>
            <a:pPr marL="0" indent="0">
              <a:buNone/>
            </a:pPr>
            <a:endParaRPr lang="fr-BE" dirty="0"/>
          </a:p>
        </p:txBody>
      </p:sp>
      <p:sp>
        <p:nvSpPr>
          <p:cNvPr id="4" name="Espace réservé du texte 3"/>
          <p:cNvSpPr>
            <a:spLocks noGrp="1"/>
          </p:cNvSpPr>
          <p:nvPr>
            <p:ph type="body" idx="2"/>
          </p:nvPr>
        </p:nvSpPr>
        <p:spPr>
          <a:xfrm>
            <a:off x="3367153" y="1802476"/>
            <a:ext cx="2332200" cy="2051591"/>
          </a:xfrm>
        </p:spPr>
        <p:txBody>
          <a:bodyPr/>
          <a:lstStyle/>
          <a:p>
            <a:pPr marL="0" indent="0">
              <a:buNone/>
            </a:pPr>
            <a:r>
              <a:rPr lang="fr-BE" b="1" dirty="0" smtClean="0">
                <a:solidFill>
                  <a:schemeClr val="tx1">
                    <a:lumMod val="50000"/>
                  </a:schemeClr>
                </a:solidFill>
              </a:rPr>
              <a:t>Objectif</a:t>
            </a:r>
          </a:p>
          <a:p>
            <a:pPr>
              <a:buFont typeface="Courier New" panose="02070309020205020404" pitchFamily="49" charset="0"/>
              <a:buChar char="o"/>
            </a:pPr>
            <a:r>
              <a:rPr lang="fr-FR" sz="1100" dirty="0">
                <a:solidFill>
                  <a:schemeClr val="tx1">
                    <a:lumMod val="50000"/>
                  </a:schemeClr>
                </a:solidFill>
              </a:rPr>
              <a:t>Le développement d'un projet </a:t>
            </a:r>
            <a:r>
              <a:rPr lang="fr-FR" sz="1100" b="1" dirty="0">
                <a:solidFill>
                  <a:schemeClr val="tx1">
                    <a:lumMod val="50000"/>
                  </a:schemeClr>
                </a:solidFill>
              </a:rPr>
              <a:t>innovant</a:t>
            </a:r>
            <a:r>
              <a:rPr lang="fr-FR" sz="1100" dirty="0">
                <a:solidFill>
                  <a:schemeClr val="tx1">
                    <a:lumMod val="50000"/>
                  </a:schemeClr>
                </a:solidFill>
              </a:rPr>
              <a:t> et </a:t>
            </a:r>
            <a:r>
              <a:rPr lang="fr-FR" sz="1100" b="1" dirty="0">
                <a:solidFill>
                  <a:schemeClr val="tx1">
                    <a:lumMod val="50000"/>
                  </a:schemeClr>
                </a:solidFill>
              </a:rPr>
              <a:t>durable</a:t>
            </a:r>
            <a:r>
              <a:rPr lang="fr-FR" sz="1100" dirty="0">
                <a:solidFill>
                  <a:schemeClr val="tx1">
                    <a:lumMod val="50000"/>
                  </a:schemeClr>
                </a:solidFill>
              </a:rPr>
              <a:t> qui active et motive les jeunes à retourner à </a:t>
            </a:r>
            <a:r>
              <a:rPr lang="fr-FR" sz="1100" dirty="0" smtClean="0">
                <a:solidFill>
                  <a:schemeClr val="tx1">
                    <a:lumMod val="50000"/>
                  </a:schemeClr>
                </a:solidFill>
              </a:rPr>
              <a:t>l'école</a:t>
            </a:r>
          </a:p>
          <a:p>
            <a:pPr lvl="1">
              <a:buFont typeface="Courier New" panose="02070309020205020404" pitchFamily="49" charset="0"/>
              <a:buChar char="o"/>
            </a:pPr>
            <a:r>
              <a:rPr lang="fr-BE" sz="1100" dirty="0" smtClean="0">
                <a:solidFill>
                  <a:schemeClr val="bg2">
                    <a:lumMod val="75000"/>
                  </a:schemeClr>
                </a:solidFill>
              </a:rPr>
              <a:t>Une approche pédagogique</a:t>
            </a:r>
          </a:p>
          <a:p>
            <a:pPr lvl="1">
              <a:buFont typeface="Courier New" panose="02070309020205020404" pitchFamily="49" charset="0"/>
              <a:buChar char="o"/>
            </a:pPr>
            <a:r>
              <a:rPr lang="fr-BE" sz="1100" dirty="0" smtClean="0">
                <a:solidFill>
                  <a:schemeClr val="bg2">
                    <a:lumMod val="75000"/>
                  </a:schemeClr>
                </a:solidFill>
              </a:rPr>
              <a:t>Soutien des collaborateurs concernés dans les structures d’accueil</a:t>
            </a:r>
          </a:p>
          <a:p>
            <a:pPr lvl="1">
              <a:buFont typeface="Courier New" panose="02070309020205020404" pitchFamily="49" charset="0"/>
              <a:buChar char="o"/>
            </a:pPr>
            <a:r>
              <a:rPr lang="fr-FR" sz="1100" dirty="0">
                <a:solidFill>
                  <a:schemeClr val="bg2">
                    <a:lumMod val="75000"/>
                  </a:schemeClr>
                </a:solidFill>
              </a:rPr>
              <a:t>(Faire le pont vers) </a:t>
            </a:r>
            <a:r>
              <a:rPr lang="fr-FR" sz="1100" b="1" dirty="0">
                <a:solidFill>
                  <a:schemeClr val="bg2">
                    <a:lumMod val="75000"/>
                  </a:schemeClr>
                </a:solidFill>
              </a:rPr>
              <a:t>Un emploi du temps alternatif</a:t>
            </a:r>
            <a:endParaRPr lang="fr-BE" sz="1100" b="1" dirty="0">
              <a:solidFill>
                <a:schemeClr val="bg2">
                  <a:lumMod val="75000"/>
                </a:schemeClr>
              </a:solidFill>
            </a:endParaRPr>
          </a:p>
          <a:p>
            <a:pPr>
              <a:buFont typeface="Courier New" panose="02070309020205020404" pitchFamily="49" charset="0"/>
              <a:buChar char="o"/>
            </a:pPr>
            <a:endParaRPr lang="fr-BE" sz="1100" dirty="0" smtClean="0">
              <a:solidFill>
                <a:schemeClr val="bg2">
                  <a:lumMod val="75000"/>
                </a:schemeClr>
              </a:solidFill>
            </a:endParaRPr>
          </a:p>
          <a:p>
            <a:pPr>
              <a:buFont typeface="Courier New" panose="02070309020205020404" pitchFamily="49" charset="0"/>
              <a:buChar char="o"/>
            </a:pPr>
            <a:endParaRPr lang="fr-BE" sz="1100" dirty="0">
              <a:solidFill>
                <a:schemeClr val="bg2">
                  <a:lumMod val="75000"/>
                </a:schemeClr>
              </a:solidFill>
            </a:endParaRPr>
          </a:p>
          <a:p>
            <a:pPr marL="0" indent="0">
              <a:buNone/>
            </a:pPr>
            <a:endParaRPr lang="fr-BE" sz="1100" dirty="0">
              <a:solidFill>
                <a:schemeClr val="bg2">
                  <a:lumMod val="75000"/>
                </a:schemeClr>
              </a:solidFill>
            </a:endParaRPr>
          </a:p>
        </p:txBody>
      </p:sp>
      <p:sp>
        <p:nvSpPr>
          <p:cNvPr id="5" name="Espace réservé du texte 4"/>
          <p:cNvSpPr>
            <a:spLocks noGrp="1"/>
          </p:cNvSpPr>
          <p:nvPr>
            <p:ph type="body" idx="3"/>
          </p:nvPr>
        </p:nvSpPr>
        <p:spPr>
          <a:xfrm>
            <a:off x="5789036" y="1802475"/>
            <a:ext cx="2332200" cy="2051591"/>
          </a:xfrm>
        </p:spPr>
        <p:txBody>
          <a:bodyPr/>
          <a:lstStyle/>
          <a:p>
            <a:pPr marL="0" indent="0">
              <a:buNone/>
            </a:pPr>
            <a:r>
              <a:rPr lang="fr-BE" b="1" dirty="0" smtClean="0">
                <a:solidFill>
                  <a:schemeClr val="tx1">
                    <a:lumMod val="50000"/>
                  </a:schemeClr>
                </a:solidFill>
              </a:rPr>
              <a:t>Conditions</a:t>
            </a:r>
          </a:p>
          <a:p>
            <a:pPr>
              <a:buFont typeface="Courier New" panose="02070309020205020404" pitchFamily="49" charset="0"/>
              <a:buChar char="o"/>
            </a:pPr>
            <a:r>
              <a:rPr lang="fr-BE" sz="1100" dirty="0" smtClean="0">
                <a:solidFill>
                  <a:schemeClr val="bg2">
                    <a:lumMod val="75000"/>
                  </a:schemeClr>
                </a:solidFill>
              </a:rPr>
              <a:t>Approche basée sur une analyse multidisciplinaire</a:t>
            </a:r>
          </a:p>
          <a:p>
            <a:pPr>
              <a:buFont typeface="Courier New" panose="02070309020205020404" pitchFamily="49" charset="0"/>
              <a:buChar char="o"/>
            </a:pPr>
            <a:endParaRPr lang="fr-BE" sz="1100" dirty="0" smtClean="0">
              <a:solidFill>
                <a:schemeClr val="bg2">
                  <a:lumMod val="75000"/>
                </a:schemeClr>
              </a:solidFill>
            </a:endParaRPr>
          </a:p>
          <a:p>
            <a:pPr>
              <a:buFont typeface="Courier New" panose="02070309020205020404" pitchFamily="49" charset="0"/>
              <a:buChar char="o"/>
            </a:pPr>
            <a:r>
              <a:rPr lang="fr-BE" sz="1100" dirty="0" smtClean="0">
                <a:solidFill>
                  <a:schemeClr val="bg2">
                    <a:lumMod val="75000"/>
                  </a:schemeClr>
                </a:solidFill>
              </a:rPr>
              <a:t>Application</a:t>
            </a:r>
            <a:r>
              <a:rPr lang="fr-BE" sz="1100" dirty="0">
                <a:solidFill>
                  <a:schemeClr val="bg2">
                    <a:lumMod val="75000"/>
                  </a:schemeClr>
                </a:solidFill>
              </a:rPr>
              <a:t>, diffusion et mise en </a:t>
            </a:r>
            <a:r>
              <a:rPr lang="fr-BE" sz="1100" dirty="0" smtClean="0">
                <a:solidFill>
                  <a:schemeClr val="bg2">
                    <a:lumMod val="75000"/>
                  </a:schemeClr>
                </a:solidFill>
              </a:rPr>
              <a:t>œuvre </a:t>
            </a:r>
            <a:r>
              <a:rPr lang="fr-BE" sz="1100" dirty="0">
                <a:solidFill>
                  <a:schemeClr val="bg2">
                    <a:lumMod val="75000"/>
                  </a:schemeClr>
                </a:solidFill>
              </a:rPr>
              <a:t>de cette pédagogie auprès du personnel (train the trainer)</a:t>
            </a:r>
          </a:p>
          <a:p>
            <a:pPr marL="0" indent="0">
              <a:buNone/>
            </a:pPr>
            <a:endParaRPr lang="fr-BE" sz="1100" dirty="0" smtClean="0">
              <a:solidFill>
                <a:schemeClr val="bg2">
                  <a:lumMod val="75000"/>
                </a:schemeClr>
              </a:solidFill>
            </a:endParaRPr>
          </a:p>
          <a:p>
            <a:pPr>
              <a:buFont typeface="Courier New" panose="02070309020205020404" pitchFamily="49" charset="0"/>
              <a:buChar char="o"/>
            </a:pPr>
            <a:r>
              <a:rPr lang="fr-BE" sz="1100" dirty="0" smtClean="0">
                <a:solidFill>
                  <a:schemeClr val="bg2">
                    <a:lumMod val="75000"/>
                  </a:schemeClr>
                </a:solidFill>
              </a:rPr>
              <a:t>Le </a:t>
            </a:r>
            <a:r>
              <a:rPr lang="fr-BE" sz="1100" dirty="0">
                <a:solidFill>
                  <a:schemeClr val="bg2">
                    <a:lumMod val="75000"/>
                  </a:schemeClr>
                </a:solidFill>
              </a:rPr>
              <a:t>projet devrait (à terme) pouvoir être diffusé sur tout l’ensemble du territoire</a:t>
            </a:r>
          </a:p>
          <a:p>
            <a:pPr marL="0" indent="0">
              <a:buNone/>
            </a:pPr>
            <a:endParaRPr lang="fr-BE" b="1" dirty="0">
              <a:solidFill>
                <a:schemeClr val="tx1">
                  <a:lumMod val="50000"/>
                </a:schemeClr>
              </a:solidFill>
            </a:endParaRPr>
          </a:p>
        </p:txBody>
      </p:sp>
      <p:sp>
        <p:nvSpPr>
          <p:cNvPr id="7" name="Shape 148"/>
          <p:cNvSpPr/>
          <p:nvPr/>
        </p:nvSpPr>
        <p:spPr>
          <a:xfrm>
            <a:off x="7974092" y="405246"/>
            <a:ext cx="777651" cy="785453"/>
          </a:xfrm>
          <a:custGeom>
            <a:avLst/>
            <a:gdLst/>
            <a:ahLst/>
            <a:cxnLst/>
            <a:rect l="0" t="0" r="0" b="0"/>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rgbClr val="CF192C"/>
          </a:solidFill>
          <a:ln>
            <a:noFill/>
          </a:ln>
        </p:spPr>
        <p:txBody>
          <a:bodyPr spcFirstLastPara="1" wrap="square" lIns="68569" tIns="68569" rIns="68569" bIns="68569" anchor="ctr" anchorCtr="0">
            <a:noAutofit/>
          </a:bodyPr>
          <a:lstStyle/>
          <a:p>
            <a:endParaRPr sz="1050"/>
          </a:p>
        </p:txBody>
      </p:sp>
    </p:spTree>
    <p:extLst>
      <p:ext uri="{BB962C8B-B14F-4D97-AF65-F5344CB8AC3E}">
        <p14:creationId xmlns:p14="http://schemas.microsoft.com/office/powerpoint/2010/main" val="1983696421"/>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F192C"/>
        </a:solidFill>
        <a:effectLst/>
      </p:bgPr>
    </p:bg>
    <p:spTree>
      <p:nvGrpSpPr>
        <p:cNvPr id="1" name="Shape 87"/>
        <p:cNvGrpSpPr/>
        <p:nvPr/>
      </p:nvGrpSpPr>
      <p:grpSpPr>
        <a:xfrm>
          <a:off x="0" y="0"/>
          <a:ext cx="0" cy="0"/>
          <a:chOff x="0" y="0"/>
          <a:chExt cx="0" cy="0"/>
        </a:xfrm>
      </p:grpSpPr>
      <p:sp>
        <p:nvSpPr>
          <p:cNvPr id="88" name="Shape 88"/>
          <p:cNvSpPr txBox="1">
            <a:spLocks noGrp="1"/>
          </p:cNvSpPr>
          <p:nvPr>
            <p:ph type="ctrTitle"/>
          </p:nvPr>
        </p:nvSpPr>
        <p:spPr>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500" dirty="0" smtClean="0">
                <a:solidFill>
                  <a:schemeClr val="bg1"/>
                </a:solidFill>
              </a:rPr>
              <a:t>A propos de Fedasil</a:t>
            </a:r>
            <a:endParaRPr sz="3500" dirty="0">
              <a:solidFill>
                <a:schemeClr val="bg1"/>
              </a:solidFill>
            </a:endParaRPr>
          </a:p>
        </p:txBody>
      </p:sp>
      <p:sp>
        <p:nvSpPr>
          <p:cNvPr id="90" name="Shape 90"/>
          <p:cNvSpPr txBox="1"/>
          <p:nvPr/>
        </p:nvSpPr>
        <p:spPr>
          <a:xfrm>
            <a:off x="7811325" y="0"/>
            <a:ext cx="960900" cy="1390500"/>
          </a:xfrm>
          <a:prstGeom prst="rect">
            <a:avLst/>
          </a:prstGeom>
          <a:noFill/>
          <a:ln>
            <a:noFill/>
          </a:ln>
        </p:spPr>
        <p:txBody>
          <a:bodyPr spcFirstLastPara="1" wrap="square" lIns="91425" tIns="91425" rIns="91425" bIns="91425" anchor="ctr" anchorCtr="0">
            <a:noAutofit/>
          </a:bodyPr>
          <a:lstStyle/>
          <a:p>
            <a:pPr algn="ctr"/>
            <a:endParaRPr sz="9600" dirty="0">
              <a:solidFill>
                <a:srgbClr val="FFFFFF"/>
              </a:solidFill>
              <a:latin typeface="Raleway ExtraBold"/>
              <a:ea typeface="Raleway ExtraBold"/>
              <a:cs typeface="Raleway ExtraBold"/>
              <a:sym typeface="Raleway ExtraBold"/>
            </a:endParaRPr>
          </a:p>
        </p:txBody>
      </p:sp>
    </p:spTree>
    <p:extLst>
      <p:ext uri="{BB962C8B-B14F-4D97-AF65-F5344CB8AC3E}">
        <p14:creationId xmlns:p14="http://schemas.microsoft.com/office/powerpoint/2010/main" val="1219048500"/>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81789" y="797972"/>
            <a:ext cx="6866100" cy="1424508"/>
          </a:xfrm>
        </p:spPr>
        <p:txBody>
          <a:bodyPr/>
          <a:lstStyle/>
          <a:p>
            <a:r>
              <a:rPr lang="fr-BE" sz="3500" b="1" dirty="0" smtClean="0">
                <a:solidFill>
                  <a:srgbClr val="CF142C"/>
                </a:solidFill>
              </a:rPr>
              <a:t>Travail d’ancrage</a:t>
            </a:r>
            <a:endParaRPr lang="fr-BE" sz="3500" b="1" dirty="0">
              <a:solidFill>
                <a:srgbClr val="CF142C"/>
              </a:solidFill>
            </a:endParaRPr>
          </a:p>
        </p:txBody>
      </p:sp>
      <p:sp>
        <p:nvSpPr>
          <p:cNvPr id="3" name="Espace réservé du texte 2"/>
          <p:cNvSpPr>
            <a:spLocks noGrp="1"/>
          </p:cNvSpPr>
          <p:nvPr>
            <p:ph type="body" idx="1"/>
          </p:nvPr>
        </p:nvSpPr>
        <p:spPr>
          <a:xfrm>
            <a:off x="1026632" y="1916776"/>
            <a:ext cx="2332200" cy="2051591"/>
          </a:xfrm>
        </p:spPr>
        <p:txBody>
          <a:bodyPr/>
          <a:lstStyle/>
          <a:p>
            <a:pPr marL="0" indent="0">
              <a:buNone/>
            </a:pPr>
            <a:r>
              <a:rPr lang="fr-BE" b="1" dirty="0" smtClean="0">
                <a:solidFill>
                  <a:schemeClr val="tx1">
                    <a:lumMod val="50000"/>
                  </a:schemeClr>
                </a:solidFill>
              </a:rPr>
              <a:t>Contexte</a:t>
            </a:r>
          </a:p>
          <a:p>
            <a:pPr>
              <a:buFont typeface="Courier New" panose="02070309020205020404" pitchFamily="49" charset="0"/>
              <a:buChar char="o"/>
            </a:pPr>
            <a:r>
              <a:rPr lang="fr-BE" sz="1100" dirty="0" smtClean="0">
                <a:solidFill>
                  <a:schemeClr val="bg2">
                    <a:lumMod val="75000"/>
                  </a:schemeClr>
                </a:solidFill>
              </a:rPr>
              <a:t>MENA « en transit » ou « jeunes de rue » ne souhaitant pas intégrer un centre d’accueil</a:t>
            </a:r>
          </a:p>
          <a:p>
            <a:pPr>
              <a:buFont typeface="Courier New" panose="02070309020205020404" pitchFamily="49" charset="0"/>
              <a:buChar char="o"/>
            </a:pPr>
            <a:endParaRPr lang="fr-BE" sz="1100" dirty="0" smtClean="0">
              <a:solidFill>
                <a:schemeClr val="bg2">
                  <a:lumMod val="75000"/>
                </a:schemeClr>
              </a:solidFill>
            </a:endParaRPr>
          </a:p>
          <a:p>
            <a:pPr>
              <a:buFont typeface="Courier New" panose="02070309020205020404" pitchFamily="49" charset="0"/>
              <a:buChar char="o"/>
            </a:pPr>
            <a:r>
              <a:rPr lang="fr-BE" sz="1100" dirty="0" smtClean="0">
                <a:solidFill>
                  <a:schemeClr val="bg2">
                    <a:lumMod val="75000"/>
                  </a:schemeClr>
                </a:solidFill>
              </a:rPr>
              <a:t>Multiplication des acteurs concernés et impliqués (police, OE, </a:t>
            </a:r>
            <a:r>
              <a:rPr lang="fr-BE" sz="1100" dirty="0" err="1" smtClean="0">
                <a:solidFill>
                  <a:schemeClr val="bg2">
                    <a:lumMod val="75000"/>
                  </a:schemeClr>
                </a:solidFill>
              </a:rPr>
              <a:t>Serv</a:t>
            </a:r>
            <a:r>
              <a:rPr lang="fr-BE" sz="1100" dirty="0" smtClean="0">
                <a:solidFill>
                  <a:schemeClr val="bg2">
                    <a:lumMod val="75000"/>
                  </a:schemeClr>
                </a:solidFill>
              </a:rPr>
              <a:t>. Tutelles, etc.)</a:t>
            </a:r>
            <a:endParaRPr lang="fr-BE" sz="1100" dirty="0">
              <a:solidFill>
                <a:schemeClr val="bg2">
                  <a:lumMod val="75000"/>
                </a:schemeClr>
              </a:solidFill>
            </a:endParaRPr>
          </a:p>
        </p:txBody>
      </p:sp>
      <p:sp>
        <p:nvSpPr>
          <p:cNvPr id="4" name="Espace réservé du texte 3"/>
          <p:cNvSpPr>
            <a:spLocks noGrp="1"/>
          </p:cNvSpPr>
          <p:nvPr>
            <p:ph type="body" idx="2"/>
          </p:nvPr>
        </p:nvSpPr>
        <p:spPr>
          <a:xfrm>
            <a:off x="3358832" y="1916776"/>
            <a:ext cx="2332200" cy="2051591"/>
          </a:xfrm>
        </p:spPr>
        <p:txBody>
          <a:bodyPr/>
          <a:lstStyle/>
          <a:p>
            <a:pPr marL="0" indent="0">
              <a:buNone/>
            </a:pPr>
            <a:r>
              <a:rPr lang="fr-BE" b="1" dirty="0" smtClean="0">
                <a:solidFill>
                  <a:schemeClr val="tx1">
                    <a:lumMod val="50000"/>
                  </a:schemeClr>
                </a:solidFill>
              </a:rPr>
              <a:t>Objectif</a:t>
            </a:r>
          </a:p>
          <a:p>
            <a:pPr>
              <a:buFont typeface="Courier New" panose="02070309020205020404" pitchFamily="49" charset="0"/>
              <a:buChar char="o"/>
            </a:pPr>
            <a:r>
              <a:rPr lang="fr-BE" sz="1100" dirty="0" smtClean="0">
                <a:solidFill>
                  <a:schemeClr val="bg2">
                    <a:lumMod val="75000"/>
                  </a:schemeClr>
                </a:solidFill>
              </a:rPr>
              <a:t>Identification de la trajectoire</a:t>
            </a:r>
          </a:p>
          <a:p>
            <a:pPr>
              <a:buFont typeface="Courier New" panose="02070309020205020404" pitchFamily="49" charset="0"/>
              <a:buChar char="o"/>
            </a:pPr>
            <a:endParaRPr lang="fr-BE" sz="1100" dirty="0" smtClean="0">
              <a:solidFill>
                <a:schemeClr val="bg2">
                  <a:lumMod val="75000"/>
                </a:schemeClr>
              </a:solidFill>
            </a:endParaRPr>
          </a:p>
          <a:p>
            <a:pPr>
              <a:buFont typeface="Courier New" panose="02070309020205020404" pitchFamily="49" charset="0"/>
              <a:buChar char="o"/>
            </a:pPr>
            <a:r>
              <a:rPr lang="fr-BE" sz="1100" dirty="0" smtClean="0">
                <a:solidFill>
                  <a:schemeClr val="bg2">
                    <a:lumMod val="75000"/>
                  </a:schemeClr>
                </a:solidFill>
              </a:rPr>
              <a:t>Développement d’outils pratiques innovants</a:t>
            </a:r>
          </a:p>
          <a:p>
            <a:pPr>
              <a:buFont typeface="Courier New" panose="02070309020205020404" pitchFamily="49" charset="0"/>
              <a:buChar char="o"/>
            </a:pPr>
            <a:endParaRPr lang="fr-BE" sz="1100" dirty="0" smtClean="0">
              <a:solidFill>
                <a:schemeClr val="bg2">
                  <a:lumMod val="75000"/>
                </a:schemeClr>
              </a:solidFill>
            </a:endParaRPr>
          </a:p>
          <a:p>
            <a:pPr>
              <a:buFont typeface="Courier New" panose="02070309020205020404" pitchFamily="49" charset="0"/>
              <a:buChar char="o"/>
            </a:pPr>
            <a:r>
              <a:rPr lang="fr-BE" sz="1100" dirty="0" smtClean="0">
                <a:solidFill>
                  <a:schemeClr val="bg2">
                    <a:lumMod val="75000"/>
                  </a:schemeClr>
                </a:solidFill>
              </a:rPr>
              <a:t>Soutien durable des COO dans l’accrochage dans jeunes</a:t>
            </a:r>
            <a:endParaRPr lang="fr-BE" sz="1100" dirty="0">
              <a:solidFill>
                <a:schemeClr val="bg2">
                  <a:lumMod val="75000"/>
                </a:schemeClr>
              </a:solidFill>
            </a:endParaRPr>
          </a:p>
        </p:txBody>
      </p:sp>
      <p:sp>
        <p:nvSpPr>
          <p:cNvPr id="5" name="Espace réservé du texte 4"/>
          <p:cNvSpPr>
            <a:spLocks noGrp="1"/>
          </p:cNvSpPr>
          <p:nvPr>
            <p:ph type="body" idx="3"/>
          </p:nvPr>
        </p:nvSpPr>
        <p:spPr>
          <a:xfrm>
            <a:off x="5825556" y="1916775"/>
            <a:ext cx="2332200" cy="2051591"/>
          </a:xfrm>
        </p:spPr>
        <p:txBody>
          <a:bodyPr/>
          <a:lstStyle/>
          <a:p>
            <a:pPr marL="0" indent="0">
              <a:buNone/>
            </a:pPr>
            <a:r>
              <a:rPr lang="fr-BE" b="1" dirty="0" smtClean="0">
                <a:solidFill>
                  <a:schemeClr val="tx1">
                    <a:lumMod val="50000"/>
                  </a:schemeClr>
                </a:solidFill>
              </a:rPr>
              <a:t>Conditions</a:t>
            </a:r>
          </a:p>
          <a:p>
            <a:pPr>
              <a:buFont typeface="Courier New" panose="02070309020205020404" pitchFamily="49" charset="0"/>
              <a:buChar char="o"/>
            </a:pPr>
            <a:r>
              <a:rPr lang="fr-BE" sz="1100" dirty="0" smtClean="0">
                <a:solidFill>
                  <a:schemeClr val="bg2">
                    <a:lumMod val="75000"/>
                  </a:schemeClr>
                </a:solidFill>
              </a:rPr>
              <a:t>Approche à développer en étroite concertation multidisciplinaire avec tous les acteurs concernés (Service des Tutelles, police, OE, etc.)</a:t>
            </a:r>
          </a:p>
          <a:p>
            <a:pPr marL="0" indent="0">
              <a:buNone/>
            </a:pPr>
            <a:endParaRPr lang="fr-BE" sz="1100" dirty="0" smtClean="0">
              <a:solidFill>
                <a:schemeClr val="bg2">
                  <a:lumMod val="75000"/>
                </a:schemeClr>
              </a:solidFill>
            </a:endParaRPr>
          </a:p>
          <a:p>
            <a:pPr>
              <a:buFont typeface="Courier New" panose="02070309020205020404" pitchFamily="49" charset="0"/>
              <a:buChar char="o"/>
            </a:pPr>
            <a:r>
              <a:rPr lang="fr-BE" sz="1100" dirty="0">
                <a:solidFill>
                  <a:schemeClr val="bg2">
                    <a:lumMod val="75000"/>
                  </a:schemeClr>
                </a:solidFill>
              </a:rPr>
              <a:t>Le projet devrait (à terme) pouvoir être diffusé sur tout l’ensemble du </a:t>
            </a:r>
            <a:r>
              <a:rPr lang="fr-BE" sz="1100" dirty="0" smtClean="0">
                <a:solidFill>
                  <a:schemeClr val="bg2">
                    <a:lumMod val="75000"/>
                  </a:schemeClr>
                </a:solidFill>
              </a:rPr>
              <a:t>territoire</a:t>
            </a:r>
          </a:p>
          <a:p>
            <a:pPr>
              <a:buFont typeface="Courier New" panose="02070309020205020404" pitchFamily="49" charset="0"/>
              <a:buChar char="o"/>
            </a:pPr>
            <a:endParaRPr lang="fr-BE" sz="1100" dirty="0">
              <a:solidFill>
                <a:schemeClr val="bg2">
                  <a:lumMod val="75000"/>
                </a:schemeClr>
              </a:solidFill>
            </a:endParaRPr>
          </a:p>
          <a:p>
            <a:pPr>
              <a:buFont typeface="Courier New" panose="02070309020205020404" pitchFamily="49" charset="0"/>
              <a:buChar char="o"/>
            </a:pPr>
            <a:r>
              <a:rPr lang="fr-BE" sz="1100" dirty="0" smtClean="0">
                <a:solidFill>
                  <a:schemeClr val="bg2">
                    <a:lumMod val="75000"/>
                  </a:schemeClr>
                </a:solidFill>
              </a:rPr>
              <a:t>Proposer une approche innovante et durable </a:t>
            </a:r>
            <a:endParaRPr lang="fr-BE" sz="1100" dirty="0">
              <a:solidFill>
                <a:schemeClr val="bg2">
                  <a:lumMod val="75000"/>
                </a:schemeClr>
              </a:solidFill>
            </a:endParaRPr>
          </a:p>
          <a:p>
            <a:pPr>
              <a:buFont typeface="Courier New" panose="02070309020205020404" pitchFamily="49" charset="0"/>
              <a:buChar char="o"/>
            </a:pPr>
            <a:endParaRPr lang="fr-BE" sz="1100" dirty="0">
              <a:solidFill>
                <a:schemeClr val="bg2">
                  <a:lumMod val="75000"/>
                </a:schemeClr>
              </a:solidFill>
            </a:endParaRPr>
          </a:p>
        </p:txBody>
      </p:sp>
      <p:sp>
        <p:nvSpPr>
          <p:cNvPr id="7" name="Shape 148"/>
          <p:cNvSpPr/>
          <p:nvPr/>
        </p:nvSpPr>
        <p:spPr>
          <a:xfrm>
            <a:off x="7974092" y="405246"/>
            <a:ext cx="777651" cy="785453"/>
          </a:xfrm>
          <a:custGeom>
            <a:avLst/>
            <a:gdLst/>
            <a:ahLst/>
            <a:cxnLst/>
            <a:rect l="0" t="0" r="0" b="0"/>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rgbClr val="CF192C"/>
          </a:solidFill>
          <a:ln>
            <a:noFill/>
          </a:ln>
        </p:spPr>
        <p:txBody>
          <a:bodyPr spcFirstLastPara="1" wrap="square" lIns="68569" tIns="68569" rIns="68569" bIns="68569" anchor="ctr" anchorCtr="0">
            <a:noAutofit/>
          </a:bodyPr>
          <a:lstStyle/>
          <a:p>
            <a:endParaRPr sz="1050"/>
          </a:p>
        </p:txBody>
      </p:sp>
    </p:spTree>
    <p:extLst>
      <p:ext uri="{BB962C8B-B14F-4D97-AF65-F5344CB8AC3E}">
        <p14:creationId xmlns:p14="http://schemas.microsoft.com/office/powerpoint/2010/main" val="3254169534"/>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81789" y="797972"/>
            <a:ext cx="6866100" cy="1424508"/>
          </a:xfrm>
        </p:spPr>
        <p:txBody>
          <a:bodyPr/>
          <a:lstStyle/>
          <a:p>
            <a:r>
              <a:rPr lang="fr-BE" sz="3500" b="1" dirty="0" smtClean="0">
                <a:solidFill>
                  <a:srgbClr val="CF142C"/>
                </a:solidFill>
              </a:rPr>
              <a:t>Encadrement des tuteurs, centre d’accueil et pupilles</a:t>
            </a:r>
            <a:endParaRPr lang="fr-BE" sz="3500" b="1" dirty="0">
              <a:solidFill>
                <a:srgbClr val="CF142C"/>
              </a:solidFill>
            </a:endParaRPr>
          </a:p>
        </p:txBody>
      </p:sp>
      <p:sp>
        <p:nvSpPr>
          <p:cNvPr id="3" name="Espace réservé du texte 2"/>
          <p:cNvSpPr>
            <a:spLocks noGrp="1"/>
          </p:cNvSpPr>
          <p:nvPr>
            <p:ph type="body" idx="1"/>
          </p:nvPr>
        </p:nvSpPr>
        <p:spPr>
          <a:xfrm>
            <a:off x="945270" y="2152996"/>
            <a:ext cx="2332200" cy="2051591"/>
          </a:xfrm>
        </p:spPr>
        <p:txBody>
          <a:bodyPr/>
          <a:lstStyle/>
          <a:p>
            <a:pPr marL="0" indent="0">
              <a:buNone/>
            </a:pPr>
            <a:r>
              <a:rPr lang="fr-BE" b="1" dirty="0" smtClean="0">
                <a:solidFill>
                  <a:schemeClr val="tx1">
                    <a:lumMod val="50000"/>
                  </a:schemeClr>
                </a:solidFill>
              </a:rPr>
              <a:t>Contexte</a:t>
            </a:r>
          </a:p>
          <a:p>
            <a:pPr>
              <a:buFont typeface="Courier New" panose="02070309020205020404" pitchFamily="49" charset="0"/>
              <a:buChar char="o"/>
            </a:pPr>
            <a:r>
              <a:rPr lang="fr-BE" sz="1100" dirty="0" smtClean="0">
                <a:solidFill>
                  <a:schemeClr val="bg2">
                    <a:lumMod val="75000"/>
                  </a:schemeClr>
                </a:solidFill>
              </a:rPr>
              <a:t>Volonté d’améliorer </a:t>
            </a:r>
            <a:r>
              <a:rPr lang="fr-BE" sz="1100" dirty="0">
                <a:solidFill>
                  <a:schemeClr val="bg2">
                    <a:lumMod val="75000"/>
                  </a:schemeClr>
                </a:solidFill>
              </a:rPr>
              <a:t>la relation entre MENA, centre d’accueil et </a:t>
            </a:r>
            <a:r>
              <a:rPr lang="fr-BE" sz="1100" dirty="0" smtClean="0">
                <a:solidFill>
                  <a:schemeClr val="bg2">
                    <a:lumMod val="75000"/>
                  </a:schemeClr>
                </a:solidFill>
              </a:rPr>
              <a:t>les </a:t>
            </a:r>
            <a:r>
              <a:rPr lang="fr-BE" sz="1100" b="1" dirty="0" smtClean="0">
                <a:solidFill>
                  <a:schemeClr val="bg2">
                    <a:lumMod val="75000"/>
                  </a:schemeClr>
                </a:solidFill>
              </a:rPr>
              <a:t>tuteurs</a:t>
            </a:r>
            <a:endParaRPr lang="fr-BE" sz="1100" b="1" dirty="0">
              <a:solidFill>
                <a:schemeClr val="bg2">
                  <a:lumMod val="75000"/>
                </a:schemeClr>
              </a:solidFill>
            </a:endParaRPr>
          </a:p>
          <a:p>
            <a:pPr marL="0" indent="0">
              <a:buNone/>
            </a:pPr>
            <a:endParaRPr lang="fr-BE" sz="1100" dirty="0">
              <a:solidFill>
                <a:schemeClr val="bg2">
                  <a:lumMod val="75000"/>
                </a:schemeClr>
              </a:solidFill>
            </a:endParaRPr>
          </a:p>
        </p:txBody>
      </p:sp>
      <p:sp>
        <p:nvSpPr>
          <p:cNvPr id="4" name="Espace réservé du texte 3"/>
          <p:cNvSpPr>
            <a:spLocks noGrp="1"/>
          </p:cNvSpPr>
          <p:nvPr>
            <p:ph type="body" idx="2"/>
          </p:nvPr>
        </p:nvSpPr>
        <p:spPr>
          <a:xfrm>
            <a:off x="3385413" y="2154684"/>
            <a:ext cx="2332200" cy="2051591"/>
          </a:xfrm>
        </p:spPr>
        <p:txBody>
          <a:bodyPr/>
          <a:lstStyle/>
          <a:p>
            <a:pPr marL="0" indent="0">
              <a:buNone/>
            </a:pPr>
            <a:r>
              <a:rPr lang="fr-BE" b="1" dirty="0" smtClean="0">
                <a:solidFill>
                  <a:schemeClr val="tx1">
                    <a:lumMod val="50000"/>
                  </a:schemeClr>
                </a:solidFill>
              </a:rPr>
              <a:t>Objectif</a:t>
            </a:r>
          </a:p>
          <a:p>
            <a:pPr>
              <a:buFont typeface="Courier New" panose="02070309020205020404" pitchFamily="49" charset="0"/>
              <a:buChar char="o"/>
            </a:pPr>
            <a:r>
              <a:rPr lang="fr-BE" sz="1100" dirty="0" smtClean="0">
                <a:solidFill>
                  <a:schemeClr val="bg2">
                    <a:lumMod val="75000"/>
                  </a:schemeClr>
                </a:solidFill>
              </a:rPr>
              <a:t>Développement d’outils pragmatiques axés sur le terrain permettant de renforcer les liens entre les trois acteurs concernés</a:t>
            </a:r>
          </a:p>
          <a:p>
            <a:pPr marL="0" indent="0">
              <a:buNone/>
            </a:pPr>
            <a:endParaRPr lang="fr-BE" sz="1100" dirty="0" smtClean="0">
              <a:solidFill>
                <a:schemeClr val="bg2">
                  <a:lumMod val="75000"/>
                </a:schemeClr>
              </a:solidFill>
            </a:endParaRPr>
          </a:p>
          <a:p>
            <a:pPr>
              <a:buFont typeface="Courier New" panose="02070309020205020404" pitchFamily="49" charset="0"/>
              <a:buChar char="o"/>
            </a:pPr>
            <a:endParaRPr lang="fr-BE" sz="1100" dirty="0">
              <a:solidFill>
                <a:schemeClr val="bg2">
                  <a:lumMod val="75000"/>
                </a:schemeClr>
              </a:solidFill>
            </a:endParaRPr>
          </a:p>
        </p:txBody>
      </p:sp>
      <p:sp>
        <p:nvSpPr>
          <p:cNvPr id="5" name="Espace réservé du texte 4"/>
          <p:cNvSpPr>
            <a:spLocks noGrp="1"/>
          </p:cNvSpPr>
          <p:nvPr>
            <p:ph type="body" idx="3"/>
          </p:nvPr>
        </p:nvSpPr>
        <p:spPr>
          <a:xfrm>
            <a:off x="5825556" y="2222374"/>
            <a:ext cx="2332200" cy="2051591"/>
          </a:xfrm>
        </p:spPr>
        <p:txBody>
          <a:bodyPr/>
          <a:lstStyle/>
          <a:p>
            <a:pPr marL="0" indent="0">
              <a:buNone/>
            </a:pPr>
            <a:r>
              <a:rPr lang="fr-BE" b="1" dirty="0" smtClean="0">
                <a:solidFill>
                  <a:schemeClr val="tx1">
                    <a:lumMod val="50000"/>
                  </a:schemeClr>
                </a:solidFill>
              </a:rPr>
              <a:t>Conditions</a:t>
            </a:r>
          </a:p>
          <a:p>
            <a:pPr>
              <a:buFont typeface="Courier New" panose="02070309020205020404" pitchFamily="49" charset="0"/>
              <a:buChar char="o"/>
            </a:pPr>
            <a:r>
              <a:rPr lang="fr-BE" sz="1100" dirty="0">
                <a:solidFill>
                  <a:schemeClr val="bg2">
                    <a:lumMod val="75000"/>
                  </a:schemeClr>
                </a:solidFill>
              </a:rPr>
              <a:t>Le projet doit être développé sur l’ensemble d’une Région au moins</a:t>
            </a:r>
          </a:p>
          <a:p>
            <a:pPr>
              <a:buFont typeface="Courier New" panose="02070309020205020404" pitchFamily="49" charset="0"/>
              <a:buChar char="o"/>
            </a:pPr>
            <a:endParaRPr lang="fr-BE" sz="1100" dirty="0" smtClean="0">
              <a:solidFill>
                <a:schemeClr val="bg2">
                  <a:lumMod val="75000"/>
                </a:schemeClr>
              </a:solidFill>
            </a:endParaRPr>
          </a:p>
          <a:p>
            <a:pPr>
              <a:buFont typeface="Courier New" panose="02070309020205020404" pitchFamily="49" charset="0"/>
              <a:buChar char="o"/>
            </a:pPr>
            <a:r>
              <a:rPr lang="fr-BE" sz="1100" dirty="0" smtClean="0">
                <a:solidFill>
                  <a:schemeClr val="bg2">
                    <a:lumMod val="75000"/>
                  </a:schemeClr>
                </a:solidFill>
              </a:rPr>
              <a:t>Le </a:t>
            </a:r>
            <a:r>
              <a:rPr lang="fr-BE" sz="1100" dirty="0">
                <a:solidFill>
                  <a:schemeClr val="bg2">
                    <a:lumMod val="75000"/>
                  </a:schemeClr>
                </a:solidFill>
              </a:rPr>
              <a:t>projet devrait (à terme) pouvoir être diffusé sur tout l’ensemble du territoire</a:t>
            </a:r>
          </a:p>
          <a:p>
            <a:pPr>
              <a:buFont typeface="Courier New" panose="02070309020205020404" pitchFamily="49" charset="0"/>
              <a:buChar char="o"/>
            </a:pPr>
            <a:endParaRPr lang="fr-BE" sz="1100" dirty="0">
              <a:solidFill>
                <a:schemeClr val="bg2">
                  <a:lumMod val="75000"/>
                </a:schemeClr>
              </a:solidFill>
            </a:endParaRPr>
          </a:p>
        </p:txBody>
      </p:sp>
      <p:sp>
        <p:nvSpPr>
          <p:cNvPr id="7" name="Shape 148"/>
          <p:cNvSpPr/>
          <p:nvPr/>
        </p:nvSpPr>
        <p:spPr>
          <a:xfrm>
            <a:off x="7974092" y="405246"/>
            <a:ext cx="777651" cy="785453"/>
          </a:xfrm>
          <a:custGeom>
            <a:avLst/>
            <a:gdLst/>
            <a:ahLst/>
            <a:cxnLst/>
            <a:rect l="0" t="0" r="0" b="0"/>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rgbClr val="CF192C"/>
          </a:solidFill>
          <a:ln>
            <a:noFill/>
          </a:ln>
        </p:spPr>
        <p:txBody>
          <a:bodyPr spcFirstLastPara="1" wrap="square" lIns="68569" tIns="68569" rIns="68569" bIns="68569" anchor="ctr" anchorCtr="0">
            <a:noAutofit/>
          </a:bodyPr>
          <a:lstStyle/>
          <a:p>
            <a:endParaRPr sz="1050"/>
          </a:p>
        </p:txBody>
      </p:sp>
    </p:spTree>
    <p:extLst>
      <p:ext uri="{BB962C8B-B14F-4D97-AF65-F5344CB8AC3E}">
        <p14:creationId xmlns:p14="http://schemas.microsoft.com/office/powerpoint/2010/main" val="2014012675"/>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488742"/>
            <a:ext cx="7772400" cy="1159800"/>
          </a:xfrm>
        </p:spPr>
        <p:txBody>
          <a:bodyPr/>
          <a:lstStyle/>
          <a:p>
            <a:r>
              <a:rPr lang="fr-BE" sz="2500" b="1" dirty="0" smtClean="0"/>
              <a:t>Priorité 2: Répondre aux besoins (d’accueil) spécifiques de certains groupes-cibles</a:t>
            </a:r>
            <a:endParaRPr lang="fr-BE" sz="2500" b="1" dirty="0"/>
          </a:p>
        </p:txBody>
      </p:sp>
      <p:sp>
        <p:nvSpPr>
          <p:cNvPr id="3" name="Sous-titre 2"/>
          <p:cNvSpPr>
            <a:spLocks noGrp="1"/>
          </p:cNvSpPr>
          <p:nvPr>
            <p:ph type="subTitle" idx="1"/>
          </p:nvPr>
        </p:nvSpPr>
        <p:spPr>
          <a:xfrm>
            <a:off x="685800" y="3648542"/>
            <a:ext cx="7772400" cy="784800"/>
          </a:xfrm>
        </p:spPr>
        <p:txBody>
          <a:bodyPr/>
          <a:lstStyle/>
          <a:p>
            <a:r>
              <a:rPr lang="fr-BE" sz="1500" b="1" dirty="0" smtClean="0"/>
              <a:t>D. LGBTI</a:t>
            </a:r>
          </a:p>
        </p:txBody>
      </p:sp>
      <p:sp>
        <p:nvSpPr>
          <p:cNvPr id="4" name="Shape 90"/>
          <p:cNvSpPr txBox="1"/>
          <p:nvPr/>
        </p:nvSpPr>
        <p:spPr>
          <a:xfrm>
            <a:off x="8040585" y="171450"/>
            <a:ext cx="720675" cy="1042875"/>
          </a:xfrm>
          <a:prstGeom prst="rect">
            <a:avLst/>
          </a:prstGeom>
          <a:noFill/>
          <a:ln>
            <a:noFill/>
          </a:ln>
        </p:spPr>
        <p:txBody>
          <a:bodyPr spcFirstLastPara="1" wrap="square" lIns="68569" tIns="68569" rIns="68569" bIns="68569" anchor="ctr" anchorCtr="0">
            <a:noAutofit/>
          </a:bodyPr>
          <a:lstStyle/>
          <a:p>
            <a:pPr algn="ctr"/>
            <a:endParaRPr sz="9600" dirty="0">
              <a:solidFill>
                <a:srgbClr val="FFFFFF"/>
              </a:solidFill>
              <a:latin typeface="Raleway ExtraBold"/>
              <a:ea typeface="Raleway ExtraBold"/>
              <a:cs typeface="Raleway ExtraBold"/>
              <a:sym typeface="Raleway ExtraBold"/>
            </a:endParaRPr>
          </a:p>
        </p:txBody>
      </p:sp>
    </p:spTree>
    <p:extLst>
      <p:ext uri="{BB962C8B-B14F-4D97-AF65-F5344CB8AC3E}">
        <p14:creationId xmlns:p14="http://schemas.microsoft.com/office/powerpoint/2010/main" val="3458841003"/>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81789" y="797972"/>
            <a:ext cx="6866100" cy="1424508"/>
          </a:xfrm>
        </p:spPr>
        <p:txBody>
          <a:bodyPr/>
          <a:lstStyle/>
          <a:p>
            <a:r>
              <a:rPr lang="fr-BE" sz="3500" b="1" dirty="0" smtClean="0">
                <a:solidFill>
                  <a:srgbClr val="CF142C"/>
                </a:solidFill>
              </a:rPr>
              <a:t>Accueil et accompagnement des personnes LGBTI</a:t>
            </a:r>
            <a:endParaRPr lang="fr-BE" sz="3500" b="1" dirty="0">
              <a:solidFill>
                <a:srgbClr val="CF142C"/>
              </a:solidFill>
            </a:endParaRPr>
          </a:p>
        </p:txBody>
      </p:sp>
      <p:sp>
        <p:nvSpPr>
          <p:cNvPr id="3" name="Espace réservé du texte 2"/>
          <p:cNvSpPr>
            <a:spLocks noGrp="1"/>
          </p:cNvSpPr>
          <p:nvPr>
            <p:ph type="body" idx="1"/>
          </p:nvPr>
        </p:nvSpPr>
        <p:spPr>
          <a:xfrm>
            <a:off x="981790" y="2107276"/>
            <a:ext cx="2332200" cy="2051591"/>
          </a:xfrm>
        </p:spPr>
        <p:txBody>
          <a:bodyPr/>
          <a:lstStyle/>
          <a:p>
            <a:pPr marL="0" indent="0">
              <a:buNone/>
            </a:pPr>
            <a:r>
              <a:rPr lang="fr-BE" b="1" dirty="0" smtClean="0">
                <a:solidFill>
                  <a:schemeClr val="tx1">
                    <a:lumMod val="50000"/>
                  </a:schemeClr>
                </a:solidFill>
              </a:rPr>
              <a:t>Contexte</a:t>
            </a:r>
          </a:p>
          <a:p>
            <a:pPr marL="0" indent="0">
              <a:buNone/>
            </a:pPr>
            <a:r>
              <a:rPr lang="fr-FR" sz="1100" dirty="0" smtClean="0"/>
              <a:t>L’accueil </a:t>
            </a:r>
            <a:r>
              <a:rPr lang="fr-FR" sz="1100" dirty="0"/>
              <a:t>et </a:t>
            </a:r>
            <a:r>
              <a:rPr lang="fr-FR" sz="1100" dirty="0" smtClean="0"/>
              <a:t>l’accompagnement des personnes </a:t>
            </a:r>
            <a:r>
              <a:rPr lang="fr-FR" sz="1100" dirty="0"/>
              <a:t>LGBTI </a:t>
            </a:r>
            <a:r>
              <a:rPr lang="fr-FR" sz="1100" dirty="0" smtClean="0"/>
              <a:t>pose un certains nombres de défis aux structures d’accueil. Il convient donc de s’outiller au mieux pour y faire face, et répondre au mieux aux besoins, parfois spécifiques, de ces personnes.</a:t>
            </a:r>
            <a:endParaRPr lang="fr-BE" sz="1100" dirty="0"/>
          </a:p>
        </p:txBody>
      </p:sp>
      <p:sp>
        <p:nvSpPr>
          <p:cNvPr id="4" name="Espace réservé du texte 3"/>
          <p:cNvSpPr>
            <a:spLocks noGrp="1"/>
          </p:cNvSpPr>
          <p:nvPr>
            <p:ph type="body" idx="2"/>
          </p:nvPr>
        </p:nvSpPr>
        <p:spPr>
          <a:xfrm>
            <a:off x="3403673" y="2046316"/>
            <a:ext cx="2332200" cy="2051591"/>
          </a:xfrm>
        </p:spPr>
        <p:txBody>
          <a:bodyPr/>
          <a:lstStyle/>
          <a:p>
            <a:pPr marL="0" indent="0">
              <a:buNone/>
            </a:pPr>
            <a:r>
              <a:rPr lang="fr-BE" b="1" dirty="0" smtClean="0">
                <a:solidFill>
                  <a:schemeClr val="tx1">
                    <a:lumMod val="50000"/>
                  </a:schemeClr>
                </a:solidFill>
              </a:rPr>
              <a:t>Objectifs</a:t>
            </a:r>
          </a:p>
          <a:p>
            <a:pPr fontAlgn="ctr">
              <a:buFont typeface="Courier New" panose="02070309020205020404" pitchFamily="49" charset="0"/>
              <a:buChar char="o"/>
            </a:pPr>
            <a:r>
              <a:rPr lang="fr-FR" sz="1100" dirty="0" smtClean="0"/>
              <a:t>(</a:t>
            </a:r>
            <a:r>
              <a:rPr lang="fr-FR" sz="1100" dirty="0"/>
              <a:t>1)</a:t>
            </a:r>
            <a:r>
              <a:rPr lang="fr-FR" sz="1100" b="1" dirty="0"/>
              <a:t> </a:t>
            </a:r>
            <a:r>
              <a:rPr lang="fr-FR" sz="1100" dirty="0"/>
              <a:t>développer une </a:t>
            </a:r>
            <a:r>
              <a:rPr lang="fr-FR" sz="1100" b="1" dirty="0"/>
              <a:t>offre de formation</a:t>
            </a:r>
            <a:r>
              <a:rPr lang="fr-FR" sz="1100" dirty="0"/>
              <a:t> permettant </a:t>
            </a:r>
            <a:r>
              <a:rPr lang="fr-FR" sz="1100" dirty="0" smtClean="0"/>
              <a:t>de </a:t>
            </a:r>
            <a:r>
              <a:rPr lang="fr-FR" sz="1100" dirty="0"/>
              <a:t>soutenir, sensibiliser et former les </a:t>
            </a:r>
            <a:r>
              <a:rPr lang="fr-FR" sz="1100" b="1" dirty="0"/>
              <a:t>travailleurs de premier ligne</a:t>
            </a:r>
            <a:r>
              <a:rPr lang="fr-FR" sz="1100" dirty="0"/>
              <a:t> (permanence, logistique, social, médical) de tous les centres collectifs. </a:t>
            </a:r>
            <a:endParaRPr lang="fr-FR" sz="1100" dirty="0" smtClean="0"/>
          </a:p>
          <a:p>
            <a:pPr fontAlgn="ctr">
              <a:buFont typeface="Courier New" panose="02070309020205020404" pitchFamily="49" charset="0"/>
              <a:buChar char="o"/>
            </a:pPr>
            <a:endParaRPr lang="fr-FR" sz="1100" dirty="0" smtClean="0"/>
          </a:p>
          <a:p>
            <a:pPr fontAlgn="ctr">
              <a:buFont typeface="Courier New" panose="02070309020205020404" pitchFamily="49" charset="0"/>
              <a:buChar char="o"/>
            </a:pPr>
            <a:r>
              <a:rPr lang="fr-FR" sz="1100" dirty="0" smtClean="0"/>
              <a:t>(</a:t>
            </a:r>
            <a:r>
              <a:rPr lang="fr-FR" sz="1100" dirty="0"/>
              <a:t>2) </a:t>
            </a:r>
            <a:r>
              <a:rPr lang="fr-FR" sz="1100" b="1" dirty="0"/>
              <a:t>sensibiliser les résidents</a:t>
            </a:r>
            <a:r>
              <a:rPr lang="fr-FR" sz="1100" dirty="0"/>
              <a:t> des centres d’accueil afin </a:t>
            </a:r>
            <a:r>
              <a:rPr lang="fr-FR" sz="1100" dirty="0" smtClean="0"/>
              <a:t>d’empêcher </a:t>
            </a:r>
            <a:r>
              <a:rPr lang="fr-FR" sz="1100" dirty="0"/>
              <a:t>des phénomènes de discrimination à l’égard des personnes LGBTI. </a:t>
            </a:r>
            <a:endParaRPr lang="fr-BE" b="1" dirty="0">
              <a:solidFill>
                <a:schemeClr val="tx1">
                  <a:lumMod val="50000"/>
                </a:schemeClr>
              </a:solidFill>
            </a:endParaRPr>
          </a:p>
        </p:txBody>
      </p:sp>
      <p:sp>
        <p:nvSpPr>
          <p:cNvPr id="5" name="Espace réservé du texte 4"/>
          <p:cNvSpPr>
            <a:spLocks noGrp="1"/>
          </p:cNvSpPr>
          <p:nvPr>
            <p:ph type="body" idx="3"/>
          </p:nvPr>
        </p:nvSpPr>
        <p:spPr>
          <a:xfrm>
            <a:off x="5825556" y="2046316"/>
            <a:ext cx="2332200" cy="2051591"/>
          </a:xfrm>
        </p:spPr>
        <p:txBody>
          <a:bodyPr/>
          <a:lstStyle/>
          <a:p>
            <a:pPr marL="0" indent="0">
              <a:buNone/>
            </a:pPr>
            <a:r>
              <a:rPr lang="fr-BE" b="1" dirty="0" smtClean="0">
                <a:solidFill>
                  <a:schemeClr val="tx1">
                    <a:lumMod val="50000"/>
                  </a:schemeClr>
                </a:solidFill>
              </a:rPr>
              <a:t>Conditions</a:t>
            </a:r>
          </a:p>
          <a:p>
            <a:pPr>
              <a:buFont typeface="Courier New" panose="02070309020205020404" pitchFamily="49" charset="0"/>
              <a:buChar char="o"/>
            </a:pPr>
            <a:r>
              <a:rPr lang="fr-FR" sz="1100" dirty="0" smtClean="0"/>
              <a:t>Projets </a:t>
            </a:r>
            <a:r>
              <a:rPr lang="fr-FR" sz="1100" dirty="0"/>
              <a:t>ayant une couverture nationale (sinon, Région </a:t>
            </a:r>
            <a:r>
              <a:rPr lang="fr-FR" sz="1100" dirty="0" smtClean="0"/>
              <a:t>Sud)</a:t>
            </a:r>
          </a:p>
          <a:p>
            <a:pPr>
              <a:buFont typeface="Courier New" panose="02070309020205020404" pitchFamily="49" charset="0"/>
              <a:buChar char="o"/>
            </a:pPr>
            <a:endParaRPr lang="fr-FR" sz="1100" dirty="0" smtClean="0"/>
          </a:p>
          <a:p>
            <a:pPr>
              <a:buFont typeface="Courier New" panose="02070309020205020404" pitchFamily="49" charset="0"/>
              <a:buChar char="o"/>
            </a:pPr>
            <a:r>
              <a:rPr lang="fr-FR" sz="1100" dirty="0" smtClean="0"/>
              <a:t>Projets </a:t>
            </a:r>
            <a:r>
              <a:rPr lang="fr-FR" sz="1100" dirty="0"/>
              <a:t>abordant la thématique en tant que telle, mais aussi les techniques d’entretien, la position du travailleur, les </a:t>
            </a:r>
            <a:r>
              <a:rPr lang="fr-FR" sz="1100" dirty="0" err="1"/>
              <a:t>do’s</a:t>
            </a:r>
            <a:r>
              <a:rPr lang="fr-FR" sz="1100" dirty="0"/>
              <a:t> et </a:t>
            </a:r>
            <a:r>
              <a:rPr lang="fr-FR" sz="1100" dirty="0" err="1"/>
              <a:t>don’ts</a:t>
            </a:r>
            <a:r>
              <a:rPr lang="fr-FR" sz="1100" dirty="0"/>
              <a:t>, etc</a:t>
            </a:r>
            <a:r>
              <a:rPr lang="fr-FR" sz="1100" dirty="0" smtClean="0"/>
              <a:t>.</a:t>
            </a:r>
          </a:p>
          <a:p>
            <a:pPr>
              <a:buFont typeface="Courier New" panose="02070309020205020404" pitchFamily="49" charset="0"/>
              <a:buChar char="o"/>
            </a:pPr>
            <a:endParaRPr lang="fr-FR" sz="1100" dirty="0" smtClean="0"/>
          </a:p>
          <a:p>
            <a:pPr>
              <a:buFont typeface="Courier New" panose="02070309020205020404" pitchFamily="49" charset="0"/>
              <a:buChar char="o"/>
            </a:pPr>
            <a:r>
              <a:rPr lang="fr-FR" sz="1100" dirty="0" smtClean="0"/>
              <a:t>Production d’un </a:t>
            </a:r>
            <a:r>
              <a:rPr lang="fr-FR" sz="1100" dirty="0" err="1" smtClean="0"/>
              <a:t>toolkit</a:t>
            </a:r>
            <a:r>
              <a:rPr lang="fr-FR" sz="1100" dirty="0" smtClean="0"/>
              <a:t> pour la sensibilisation des résidents</a:t>
            </a:r>
          </a:p>
          <a:p>
            <a:pPr>
              <a:buFont typeface="Arial" panose="020B0604020202020204" pitchFamily="34" charset="0"/>
              <a:buChar char="•"/>
            </a:pPr>
            <a:endParaRPr lang="fr-FR" sz="1100" dirty="0" smtClean="0"/>
          </a:p>
          <a:p>
            <a:pPr marL="0" indent="0">
              <a:buNone/>
            </a:pPr>
            <a:endParaRPr lang="fr-BE" sz="1100" b="1" dirty="0">
              <a:solidFill>
                <a:schemeClr val="tx1">
                  <a:lumMod val="50000"/>
                </a:schemeClr>
              </a:solidFill>
            </a:endParaRPr>
          </a:p>
        </p:txBody>
      </p:sp>
      <p:sp>
        <p:nvSpPr>
          <p:cNvPr id="7" name="Shape 148"/>
          <p:cNvSpPr/>
          <p:nvPr/>
        </p:nvSpPr>
        <p:spPr>
          <a:xfrm>
            <a:off x="7974092" y="405246"/>
            <a:ext cx="777651" cy="785453"/>
          </a:xfrm>
          <a:custGeom>
            <a:avLst/>
            <a:gdLst/>
            <a:ahLst/>
            <a:cxnLst/>
            <a:rect l="0" t="0" r="0" b="0"/>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rgbClr val="CF192C"/>
          </a:solidFill>
          <a:ln>
            <a:noFill/>
          </a:ln>
        </p:spPr>
        <p:txBody>
          <a:bodyPr spcFirstLastPara="1" wrap="square" lIns="68569" tIns="68569" rIns="68569" bIns="68569" anchor="ctr" anchorCtr="0">
            <a:noAutofit/>
          </a:bodyPr>
          <a:lstStyle/>
          <a:p>
            <a:endParaRPr sz="1050"/>
          </a:p>
        </p:txBody>
      </p:sp>
    </p:spTree>
    <p:extLst>
      <p:ext uri="{BB962C8B-B14F-4D97-AF65-F5344CB8AC3E}">
        <p14:creationId xmlns:p14="http://schemas.microsoft.com/office/powerpoint/2010/main" val="4057828784"/>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BE" sz="2500" b="1" dirty="0" smtClean="0"/>
              <a:t>Priorité 3: Recherche normes et valeurs</a:t>
            </a:r>
            <a:endParaRPr lang="fr-BE" sz="2500" b="1" dirty="0"/>
          </a:p>
        </p:txBody>
      </p:sp>
      <p:sp>
        <p:nvSpPr>
          <p:cNvPr id="3" name="Sous-titre 2"/>
          <p:cNvSpPr>
            <a:spLocks noGrp="1"/>
          </p:cNvSpPr>
          <p:nvPr>
            <p:ph type="subTitle" idx="1"/>
          </p:nvPr>
        </p:nvSpPr>
        <p:spPr/>
        <p:txBody>
          <a:bodyPr/>
          <a:lstStyle/>
          <a:p>
            <a:endParaRPr lang="fr-BE" sz="1500" dirty="0" smtClean="0"/>
          </a:p>
        </p:txBody>
      </p:sp>
      <p:sp>
        <p:nvSpPr>
          <p:cNvPr id="4" name="Shape 90"/>
          <p:cNvSpPr txBox="1"/>
          <p:nvPr/>
        </p:nvSpPr>
        <p:spPr>
          <a:xfrm>
            <a:off x="8040585" y="171450"/>
            <a:ext cx="720675" cy="1042875"/>
          </a:xfrm>
          <a:prstGeom prst="rect">
            <a:avLst/>
          </a:prstGeom>
          <a:noFill/>
          <a:ln>
            <a:noFill/>
          </a:ln>
        </p:spPr>
        <p:txBody>
          <a:bodyPr spcFirstLastPara="1" wrap="square" lIns="68569" tIns="68569" rIns="68569" bIns="68569" anchor="ctr" anchorCtr="0">
            <a:noAutofit/>
          </a:bodyPr>
          <a:lstStyle/>
          <a:p>
            <a:pPr algn="ctr"/>
            <a:endParaRPr sz="9600" dirty="0">
              <a:solidFill>
                <a:srgbClr val="FFFFFF"/>
              </a:solidFill>
              <a:latin typeface="Raleway ExtraBold"/>
              <a:ea typeface="Raleway ExtraBold"/>
              <a:cs typeface="Raleway ExtraBold"/>
              <a:sym typeface="Raleway ExtraBold"/>
            </a:endParaRPr>
          </a:p>
        </p:txBody>
      </p:sp>
    </p:spTree>
    <p:extLst>
      <p:ext uri="{BB962C8B-B14F-4D97-AF65-F5344CB8AC3E}">
        <p14:creationId xmlns:p14="http://schemas.microsoft.com/office/powerpoint/2010/main" val="3594357297"/>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81789" y="797972"/>
            <a:ext cx="6866100" cy="1424508"/>
          </a:xfrm>
        </p:spPr>
        <p:txBody>
          <a:bodyPr/>
          <a:lstStyle/>
          <a:p>
            <a:r>
              <a:rPr lang="fr-BE" sz="3500" b="1" dirty="0">
                <a:solidFill>
                  <a:srgbClr val="CF142C"/>
                </a:solidFill>
              </a:rPr>
              <a:t>N</a:t>
            </a:r>
            <a:r>
              <a:rPr lang="fr-BE" sz="3500" b="1" dirty="0" smtClean="0">
                <a:solidFill>
                  <a:srgbClr val="CF142C"/>
                </a:solidFill>
              </a:rPr>
              <a:t>ormes et valeurs</a:t>
            </a:r>
            <a:endParaRPr lang="fr-BE" sz="3500" b="1" dirty="0">
              <a:solidFill>
                <a:srgbClr val="CF142C"/>
              </a:solidFill>
            </a:endParaRPr>
          </a:p>
        </p:txBody>
      </p:sp>
      <p:sp>
        <p:nvSpPr>
          <p:cNvPr id="3" name="Espace réservé du texte 2"/>
          <p:cNvSpPr>
            <a:spLocks noGrp="1"/>
          </p:cNvSpPr>
          <p:nvPr>
            <p:ph type="body" idx="1"/>
          </p:nvPr>
        </p:nvSpPr>
        <p:spPr>
          <a:xfrm>
            <a:off x="981789" y="2041425"/>
            <a:ext cx="2332200" cy="2051591"/>
          </a:xfrm>
        </p:spPr>
        <p:txBody>
          <a:bodyPr/>
          <a:lstStyle/>
          <a:p>
            <a:pPr marL="0" indent="0">
              <a:buNone/>
            </a:pPr>
            <a:r>
              <a:rPr lang="fr-BE" b="1" dirty="0" smtClean="0">
                <a:solidFill>
                  <a:schemeClr val="tx1">
                    <a:lumMod val="50000"/>
                  </a:schemeClr>
                </a:solidFill>
              </a:rPr>
              <a:t>Contexte</a:t>
            </a:r>
          </a:p>
          <a:p>
            <a:pPr>
              <a:buFont typeface="Courier New" panose="02070309020205020404" pitchFamily="49" charset="0"/>
              <a:buChar char="o"/>
            </a:pPr>
            <a:r>
              <a:rPr lang="fr-BE" sz="1100" dirty="0">
                <a:solidFill>
                  <a:schemeClr val="bg2">
                    <a:lumMod val="75000"/>
                  </a:schemeClr>
                </a:solidFill>
              </a:rPr>
              <a:t>Thématique plus d'actualité au cours de ces dernières années</a:t>
            </a:r>
          </a:p>
          <a:p>
            <a:pPr marL="0" indent="0">
              <a:buNone/>
            </a:pPr>
            <a:endParaRPr lang="fr-BE" sz="1100" dirty="0">
              <a:solidFill>
                <a:schemeClr val="bg2">
                  <a:lumMod val="75000"/>
                </a:schemeClr>
              </a:solidFill>
            </a:endParaRPr>
          </a:p>
          <a:p>
            <a:pPr>
              <a:buFont typeface="Courier New" panose="02070309020205020404" pitchFamily="49" charset="0"/>
              <a:buChar char="o"/>
            </a:pPr>
            <a:r>
              <a:rPr lang="fr-BE" sz="1100" dirty="0">
                <a:solidFill>
                  <a:schemeClr val="bg2">
                    <a:lumMod val="75000"/>
                  </a:schemeClr>
                </a:solidFill>
              </a:rPr>
              <a:t>Il manque aujourd'hui des données objectives sur les "normes et valeurs" portant précisément sur le public des structures du réseau d'accueil</a:t>
            </a:r>
          </a:p>
          <a:p>
            <a:pPr marL="0" indent="0">
              <a:buNone/>
            </a:pPr>
            <a:endParaRPr lang="fr-BE" sz="1100" dirty="0">
              <a:solidFill>
                <a:schemeClr val="bg2">
                  <a:lumMod val="75000"/>
                </a:schemeClr>
              </a:solidFill>
            </a:endParaRPr>
          </a:p>
        </p:txBody>
      </p:sp>
      <p:sp>
        <p:nvSpPr>
          <p:cNvPr id="4" name="Espace réservé du texte 3"/>
          <p:cNvSpPr>
            <a:spLocks noGrp="1"/>
          </p:cNvSpPr>
          <p:nvPr>
            <p:ph type="body" idx="2"/>
          </p:nvPr>
        </p:nvSpPr>
        <p:spPr>
          <a:xfrm>
            <a:off x="3403673" y="2041424"/>
            <a:ext cx="2332200" cy="2051591"/>
          </a:xfrm>
        </p:spPr>
        <p:txBody>
          <a:bodyPr/>
          <a:lstStyle/>
          <a:p>
            <a:pPr marL="0" indent="0">
              <a:buNone/>
            </a:pPr>
            <a:r>
              <a:rPr lang="fr-BE" b="1" dirty="0" smtClean="0">
                <a:solidFill>
                  <a:schemeClr val="tx1">
                    <a:lumMod val="50000"/>
                  </a:schemeClr>
                </a:solidFill>
              </a:rPr>
              <a:t>Objectif</a:t>
            </a:r>
          </a:p>
          <a:p>
            <a:pPr marL="0" indent="0">
              <a:buNone/>
            </a:pPr>
            <a:r>
              <a:rPr lang="fr-BE" sz="1100" dirty="0" smtClean="0">
                <a:solidFill>
                  <a:schemeClr val="bg2">
                    <a:lumMod val="75000"/>
                  </a:schemeClr>
                </a:solidFill>
              </a:rPr>
              <a:t>Réalisation d’une recherche à large échelle auprès de nos bénéficiaires de l’accueil : inventorisation de la situation tant quantitativement que qualitativement</a:t>
            </a:r>
            <a:endParaRPr lang="fr-BE" sz="1100" dirty="0">
              <a:solidFill>
                <a:schemeClr val="bg2">
                  <a:lumMod val="75000"/>
                </a:schemeClr>
              </a:solidFill>
            </a:endParaRPr>
          </a:p>
        </p:txBody>
      </p:sp>
      <p:sp>
        <p:nvSpPr>
          <p:cNvPr id="5" name="Espace réservé du texte 4"/>
          <p:cNvSpPr>
            <a:spLocks noGrp="1"/>
          </p:cNvSpPr>
          <p:nvPr>
            <p:ph type="body" idx="3"/>
          </p:nvPr>
        </p:nvSpPr>
        <p:spPr>
          <a:xfrm>
            <a:off x="5825557" y="2041426"/>
            <a:ext cx="2332200" cy="2051591"/>
          </a:xfrm>
        </p:spPr>
        <p:txBody>
          <a:bodyPr/>
          <a:lstStyle/>
          <a:p>
            <a:pPr marL="0" indent="0">
              <a:buNone/>
            </a:pPr>
            <a:r>
              <a:rPr lang="fr-BE" b="1" dirty="0" smtClean="0">
                <a:solidFill>
                  <a:schemeClr val="tx1">
                    <a:lumMod val="50000"/>
                  </a:schemeClr>
                </a:solidFill>
              </a:rPr>
              <a:t>Conditions</a:t>
            </a:r>
          </a:p>
          <a:p>
            <a:pPr>
              <a:buFont typeface="Courier New" panose="02070309020205020404" pitchFamily="49" charset="0"/>
              <a:buChar char="o"/>
            </a:pPr>
            <a:r>
              <a:rPr lang="fr-BE" sz="1100" dirty="0">
                <a:solidFill>
                  <a:schemeClr val="bg2">
                    <a:lumMod val="75000"/>
                  </a:schemeClr>
                </a:solidFill>
              </a:rPr>
              <a:t>Organisation de type universitaire/centre de recherche (expertise méthodologique/technique fiable</a:t>
            </a:r>
            <a:r>
              <a:rPr lang="fr-BE" sz="1100" dirty="0" smtClean="0">
                <a:solidFill>
                  <a:schemeClr val="bg2">
                    <a:lumMod val="75000"/>
                  </a:schemeClr>
                </a:solidFill>
              </a:rPr>
              <a:t>)</a:t>
            </a:r>
          </a:p>
          <a:p>
            <a:pPr>
              <a:buFont typeface="Courier New" panose="02070309020205020404" pitchFamily="49" charset="0"/>
              <a:buChar char="o"/>
            </a:pPr>
            <a:endParaRPr lang="fr-BE" sz="1100" dirty="0">
              <a:solidFill>
                <a:schemeClr val="bg2">
                  <a:lumMod val="75000"/>
                </a:schemeClr>
              </a:solidFill>
            </a:endParaRPr>
          </a:p>
          <a:p>
            <a:pPr>
              <a:buFont typeface="Courier New" panose="02070309020205020404" pitchFamily="49" charset="0"/>
              <a:buChar char="o"/>
            </a:pPr>
            <a:r>
              <a:rPr lang="fr-BE" sz="1100" dirty="0">
                <a:solidFill>
                  <a:schemeClr val="bg2">
                    <a:lumMod val="75000"/>
                  </a:schemeClr>
                </a:solidFill>
              </a:rPr>
              <a:t>Recherche à réaliser sur l’ensemble du pays</a:t>
            </a:r>
          </a:p>
          <a:p>
            <a:pPr marL="0" indent="0">
              <a:buNone/>
            </a:pPr>
            <a:endParaRPr lang="fr-BE" sz="1100" dirty="0">
              <a:solidFill>
                <a:schemeClr val="bg2">
                  <a:lumMod val="75000"/>
                </a:schemeClr>
              </a:solidFill>
            </a:endParaRPr>
          </a:p>
          <a:p>
            <a:pPr>
              <a:buFont typeface="Courier New" panose="02070309020205020404" pitchFamily="49" charset="0"/>
              <a:buChar char="o"/>
            </a:pPr>
            <a:r>
              <a:rPr lang="fr-BE" sz="1100" dirty="0">
                <a:solidFill>
                  <a:schemeClr val="bg2">
                    <a:lumMod val="75000"/>
                  </a:schemeClr>
                </a:solidFill>
              </a:rPr>
              <a:t>Recherche à réaliser en étroite collaboration avec notre service Etude et Politique</a:t>
            </a:r>
          </a:p>
          <a:p>
            <a:pPr marL="0" indent="0">
              <a:buNone/>
            </a:pPr>
            <a:endParaRPr lang="fr-BE" sz="1100" dirty="0">
              <a:solidFill>
                <a:schemeClr val="bg2">
                  <a:lumMod val="75000"/>
                </a:schemeClr>
              </a:solidFill>
            </a:endParaRPr>
          </a:p>
        </p:txBody>
      </p:sp>
      <p:sp>
        <p:nvSpPr>
          <p:cNvPr id="7" name="Shape 148"/>
          <p:cNvSpPr/>
          <p:nvPr/>
        </p:nvSpPr>
        <p:spPr>
          <a:xfrm>
            <a:off x="7974092" y="405246"/>
            <a:ext cx="777651" cy="785453"/>
          </a:xfrm>
          <a:custGeom>
            <a:avLst/>
            <a:gdLst/>
            <a:ahLst/>
            <a:cxnLst/>
            <a:rect l="0" t="0" r="0" b="0"/>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rgbClr val="CF192C"/>
          </a:solidFill>
          <a:ln>
            <a:noFill/>
          </a:ln>
        </p:spPr>
        <p:txBody>
          <a:bodyPr spcFirstLastPara="1" wrap="square" lIns="68569" tIns="68569" rIns="68569" bIns="68569" anchor="ctr" anchorCtr="0">
            <a:noAutofit/>
          </a:bodyPr>
          <a:lstStyle/>
          <a:p>
            <a:endParaRPr sz="1050"/>
          </a:p>
        </p:txBody>
      </p:sp>
    </p:spTree>
    <p:extLst>
      <p:ext uri="{BB962C8B-B14F-4D97-AF65-F5344CB8AC3E}">
        <p14:creationId xmlns:p14="http://schemas.microsoft.com/office/powerpoint/2010/main" val="1689930764"/>
      </p:ext>
    </p:extLst>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BE" sz="4500" b="1" dirty="0" smtClean="0"/>
              <a:t>Appel à projets national: Processus de sélection</a:t>
            </a:r>
            <a:endParaRPr lang="fr-BE" sz="4500" b="1" dirty="0"/>
          </a:p>
        </p:txBody>
      </p:sp>
      <p:sp>
        <p:nvSpPr>
          <p:cNvPr id="4" name="Shape 90"/>
          <p:cNvSpPr txBox="1"/>
          <p:nvPr/>
        </p:nvSpPr>
        <p:spPr>
          <a:xfrm>
            <a:off x="8040585" y="171450"/>
            <a:ext cx="720675" cy="1042875"/>
          </a:xfrm>
          <a:prstGeom prst="rect">
            <a:avLst/>
          </a:prstGeom>
          <a:noFill/>
          <a:ln>
            <a:noFill/>
          </a:ln>
        </p:spPr>
        <p:txBody>
          <a:bodyPr spcFirstLastPara="1" wrap="square" lIns="68569" tIns="68569" rIns="68569" bIns="68569" anchor="ctr" anchorCtr="0">
            <a:noAutofit/>
          </a:bodyPr>
          <a:lstStyle/>
          <a:p>
            <a:pPr algn="ctr"/>
            <a:r>
              <a:rPr lang="en" sz="9600" dirty="0">
                <a:solidFill>
                  <a:srgbClr val="FFFFFF"/>
                </a:solidFill>
                <a:latin typeface="Raleway ExtraBold"/>
                <a:ea typeface="Raleway ExtraBold"/>
                <a:cs typeface="Raleway ExtraBold"/>
                <a:sym typeface="Raleway ExtraBold"/>
              </a:rPr>
              <a:t>4</a:t>
            </a:r>
            <a:endParaRPr sz="9600" dirty="0">
              <a:solidFill>
                <a:srgbClr val="FFFFFF"/>
              </a:solidFill>
              <a:latin typeface="Raleway ExtraBold"/>
              <a:ea typeface="Raleway ExtraBold"/>
              <a:cs typeface="Raleway ExtraBold"/>
              <a:sym typeface="Raleway ExtraBold"/>
            </a:endParaRPr>
          </a:p>
        </p:txBody>
      </p:sp>
      <p:sp>
        <p:nvSpPr>
          <p:cNvPr id="5" name="Sous-titre 4"/>
          <p:cNvSpPr>
            <a:spLocks noGrp="1"/>
          </p:cNvSpPr>
          <p:nvPr>
            <p:ph type="subTitle" idx="1"/>
          </p:nvPr>
        </p:nvSpPr>
        <p:spPr/>
        <p:txBody>
          <a:bodyPr/>
          <a:lstStyle/>
          <a:p>
            <a:endParaRPr lang="fr-BE"/>
          </a:p>
        </p:txBody>
      </p:sp>
    </p:spTree>
    <p:extLst>
      <p:ext uri="{BB962C8B-B14F-4D97-AF65-F5344CB8AC3E}">
        <p14:creationId xmlns:p14="http://schemas.microsoft.com/office/powerpoint/2010/main" val="70846504"/>
      </p:ext>
    </p:extLst>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22000" y="613555"/>
            <a:ext cx="7520250" cy="1425109"/>
          </a:xfrm>
        </p:spPr>
        <p:txBody>
          <a:bodyPr/>
          <a:lstStyle/>
          <a:p>
            <a:r>
              <a:rPr lang="fr-BE" sz="3000" b="1" dirty="0" smtClean="0"/>
              <a:t>Analyse des propositions de projet</a:t>
            </a:r>
            <a:endParaRPr lang="fr-BE" sz="3000" b="1" dirty="0"/>
          </a:p>
        </p:txBody>
      </p:sp>
      <p:sp>
        <p:nvSpPr>
          <p:cNvPr id="3" name="Espace réservé du texte 2"/>
          <p:cNvSpPr>
            <a:spLocks noGrp="1"/>
          </p:cNvSpPr>
          <p:nvPr>
            <p:ph type="body" idx="1"/>
          </p:nvPr>
        </p:nvSpPr>
        <p:spPr>
          <a:xfrm>
            <a:off x="799943" y="1326109"/>
            <a:ext cx="7520251" cy="3027600"/>
          </a:xfrm>
        </p:spPr>
        <p:txBody>
          <a:bodyPr/>
          <a:lstStyle/>
          <a:p>
            <a:pPr lvl="0">
              <a:buFont typeface="Courier New" panose="02070309020205020404" pitchFamily="49" charset="0"/>
              <a:buChar char="o"/>
            </a:pPr>
            <a:r>
              <a:rPr lang="fr-BE" sz="1500" b="1" dirty="0" smtClean="0">
                <a:solidFill>
                  <a:srgbClr val="CF002C"/>
                </a:solidFill>
              </a:rPr>
              <a:t>Critères d’analyse (contenu)</a:t>
            </a:r>
          </a:p>
          <a:p>
            <a:pPr marL="0" lvl="0" indent="0">
              <a:buNone/>
            </a:pPr>
            <a:endParaRPr lang="fr-BE" sz="1300" dirty="0" smtClean="0"/>
          </a:p>
          <a:p>
            <a:pPr>
              <a:buFont typeface="Arial" panose="020B0604020202020204" pitchFamily="34" charset="0"/>
              <a:buChar char="•"/>
            </a:pPr>
            <a:r>
              <a:rPr lang="fr-BE" sz="1300" b="1" dirty="0" smtClean="0"/>
              <a:t>Efficacité</a:t>
            </a:r>
            <a:r>
              <a:rPr lang="fr-BE" sz="1300" dirty="0" smtClean="0"/>
              <a:t> (offre &lt;=&gt; besoin)</a:t>
            </a:r>
          </a:p>
          <a:p>
            <a:pPr>
              <a:buFont typeface="Courier New" panose="02070309020205020404" pitchFamily="49" charset="0"/>
              <a:buChar char="o"/>
            </a:pPr>
            <a:endParaRPr lang="fr-BE" sz="1300" dirty="0" smtClean="0"/>
          </a:p>
          <a:p>
            <a:pPr>
              <a:buFont typeface="Arial" panose="020B0604020202020204" pitchFamily="34" charset="0"/>
              <a:buChar char="•"/>
            </a:pPr>
            <a:r>
              <a:rPr lang="fr-BE" sz="1300" dirty="0" smtClean="0"/>
              <a:t>Degré de concordance avec la </a:t>
            </a:r>
            <a:r>
              <a:rPr lang="fr-BE" sz="1300" b="1" dirty="0" smtClean="0"/>
              <a:t>vision</a:t>
            </a:r>
            <a:r>
              <a:rPr lang="fr-BE" sz="1300" dirty="0" smtClean="0"/>
              <a:t> de l’Agence quant au financement de projets national</a:t>
            </a:r>
            <a:endParaRPr lang="fr-BE" sz="1300" dirty="0"/>
          </a:p>
          <a:p>
            <a:pPr lvl="1">
              <a:buFont typeface="Courier New" panose="02070309020205020404" pitchFamily="49" charset="0"/>
              <a:buChar char="o"/>
            </a:pPr>
            <a:r>
              <a:rPr lang="fr-BE" sz="1300" dirty="0" smtClean="0"/>
              <a:t>Expertise que l’Agence ne possède pas</a:t>
            </a:r>
          </a:p>
          <a:p>
            <a:pPr lvl="1">
              <a:buFont typeface="Courier New" panose="02070309020205020404" pitchFamily="49" charset="0"/>
              <a:buChar char="o"/>
            </a:pPr>
            <a:r>
              <a:rPr lang="fr-BE" sz="1300" dirty="0" smtClean="0"/>
              <a:t>Approche innovante</a:t>
            </a:r>
          </a:p>
          <a:p>
            <a:pPr lvl="1">
              <a:buFont typeface="Courier New" panose="02070309020205020404" pitchFamily="49" charset="0"/>
              <a:buChar char="o"/>
            </a:pPr>
            <a:endParaRPr lang="fr-BE" sz="1300" dirty="0" smtClean="0"/>
          </a:p>
          <a:p>
            <a:pPr lvl="0">
              <a:buFont typeface="Arial" panose="020B0604020202020204" pitchFamily="34" charset="0"/>
              <a:buChar char="•"/>
            </a:pPr>
            <a:r>
              <a:rPr lang="fr-BE" sz="1300" b="1" dirty="0" smtClean="0"/>
              <a:t>Qualité</a:t>
            </a:r>
            <a:r>
              <a:rPr lang="fr-BE" sz="1300" dirty="0" smtClean="0"/>
              <a:t> du projet </a:t>
            </a:r>
            <a:r>
              <a:rPr lang="fr-BE" sz="1300" u="sng" dirty="0" smtClean="0"/>
              <a:t>et</a:t>
            </a:r>
            <a:r>
              <a:rPr lang="fr-BE" sz="1300" dirty="0" smtClean="0"/>
              <a:t> de l’organisation (! </a:t>
            </a:r>
            <a:r>
              <a:rPr lang="fr-BE" sz="1300" b="1" dirty="0" smtClean="0"/>
              <a:t>Plus-value</a:t>
            </a:r>
            <a:r>
              <a:rPr lang="fr-BE" sz="1300" dirty="0" smtClean="0"/>
              <a:t> – </a:t>
            </a:r>
            <a:r>
              <a:rPr lang="fr-BE" sz="1300" b="1" dirty="0" smtClean="0"/>
              <a:t>impact</a:t>
            </a:r>
            <a:r>
              <a:rPr lang="fr-BE" sz="1300" dirty="0" smtClean="0"/>
              <a:t> à large échelle - </a:t>
            </a:r>
            <a:r>
              <a:rPr lang="fr-BE" sz="1300" b="1" dirty="0" smtClean="0"/>
              <a:t>durabilité</a:t>
            </a:r>
            <a:r>
              <a:rPr lang="fr-BE" sz="1300" dirty="0" smtClean="0"/>
              <a:t>)</a:t>
            </a:r>
          </a:p>
          <a:p>
            <a:pPr marL="0" lvl="0" indent="0">
              <a:buNone/>
            </a:pPr>
            <a:r>
              <a:rPr lang="fr-BE" sz="1300" dirty="0" smtClean="0"/>
              <a:t>=&gt;Concordance avec le budget demandé (</a:t>
            </a:r>
            <a:r>
              <a:rPr lang="fr-BE" sz="1300" u="sng" dirty="0" smtClean="0"/>
              <a:t>max 100.000€/projet</a:t>
            </a:r>
            <a:r>
              <a:rPr lang="fr-BE" sz="1300" dirty="0" smtClean="0"/>
              <a:t>)</a:t>
            </a:r>
          </a:p>
          <a:p>
            <a:pPr marL="0" lvl="0" indent="0">
              <a:buNone/>
            </a:pPr>
            <a:endParaRPr lang="fr-BE" sz="1300" dirty="0"/>
          </a:p>
          <a:p>
            <a:pPr lvl="0">
              <a:buFont typeface="Arial" panose="020B0604020202020204" pitchFamily="34" charset="0"/>
              <a:buChar char="•"/>
            </a:pPr>
            <a:r>
              <a:rPr lang="fr-BE" sz="1300" dirty="0" smtClean="0"/>
              <a:t>Attention: forte concurrence !</a:t>
            </a:r>
          </a:p>
          <a:p>
            <a:pPr lvl="0">
              <a:buFont typeface="Arial" panose="020B0604020202020204" pitchFamily="34" charset="0"/>
              <a:buChar char="•"/>
            </a:pPr>
            <a:endParaRPr lang="fr-BE" sz="1300" dirty="0"/>
          </a:p>
          <a:p>
            <a:pPr lvl="0">
              <a:buFont typeface="Courier New" panose="02070309020205020404" pitchFamily="49" charset="0"/>
              <a:buChar char="o"/>
            </a:pPr>
            <a:r>
              <a:rPr lang="fr-BE" sz="1500" b="1" dirty="0" smtClean="0">
                <a:solidFill>
                  <a:srgbClr val="CF002C"/>
                </a:solidFill>
              </a:rPr>
              <a:t>Critères </a:t>
            </a:r>
            <a:r>
              <a:rPr lang="fr-BE" sz="1500" b="1" dirty="0">
                <a:solidFill>
                  <a:srgbClr val="CF002C"/>
                </a:solidFill>
              </a:rPr>
              <a:t>d’analyse </a:t>
            </a:r>
            <a:r>
              <a:rPr lang="fr-BE" sz="1500" b="1" dirty="0" smtClean="0">
                <a:solidFill>
                  <a:srgbClr val="CF002C"/>
                </a:solidFill>
              </a:rPr>
              <a:t>(aspects financiers) </a:t>
            </a:r>
            <a:r>
              <a:rPr lang="fr-BE" sz="1100" dirty="0" smtClean="0"/>
              <a:t>- </a:t>
            </a:r>
            <a:r>
              <a:rPr lang="fr-BE" sz="900" dirty="0" err="1" smtClean="0"/>
              <a:t>cfr</a:t>
            </a:r>
            <a:r>
              <a:rPr lang="fr-BE" sz="900" dirty="0" smtClean="0"/>
              <a:t>. PPT « Financement subsides projets » (dans la farde)</a:t>
            </a:r>
            <a:endParaRPr lang="fr-BE" sz="900" b="1" dirty="0">
              <a:solidFill>
                <a:srgbClr val="CF002C"/>
              </a:solidFill>
            </a:endParaRPr>
          </a:p>
        </p:txBody>
      </p:sp>
      <p:grpSp>
        <p:nvGrpSpPr>
          <p:cNvPr id="4" name="Shape 104"/>
          <p:cNvGrpSpPr/>
          <p:nvPr/>
        </p:nvGrpSpPr>
        <p:grpSpPr>
          <a:xfrm>
            <a:off x="8135682" y="264969"/>
            <a:ext cx="613135" cy="949759"/>
            <a:chOff x="6730350" y="2315900"/>
            <a:chExt cx="257700" cy="420100"/>
          </a:xfrm>
        </p:grpSpPr>
        <p:sp>
          <p:nvSpPr>
            <p:cNvPr id="5" name="Shape 105"/>
            <p:cNvSpPr/>
            <p:nvPr/>
          </p:nvSpPr>
          <p:spPr>
            <a:xfrm>
              <a:off x="6807900" y="2671250"/>
              <a:ext cx="102600" cy="22625"/>
            </a:xfrm>
            <a:custGeom>
              <a:avLst/>
              <a:gdLst/>
              <a:ahLst/>
              <a:cxnLst/>
              <a:rect l="0" t="0" r="0" b="0"/>
              <a:pathLst>
                <a:path w="4104" h="905" extrusionOk="0">
                  <a:moveTo>
                    <a:pt x="1" y="1"/>
                  </a:moveTo>
                  <a:lnTo>
                    <a:pt x="1" y="905"/>
                  </a:lnTo>
                  <a:lnTo>
                    <a:pt x="4104" y="905"/>
                  </a:lnTo>
                  <a:lnTo>
                    <a:pt x="4104" y="1"/>
                  </a:lnTo>
                  <a:close/>
                </a:path>
              </a:pathLst>
            </a:custGeom>
            <a:solidFill>
              <a:srgbClr val="CF192C"/>
            </a:solidFill>
            <a:ln>
              <a:noFill/>
            </a:ln>
          </p:spPr>
          <p:txBody>
            <a:bodyPr spcFirstLastPara="1" wrap="square" lIns="68569" tIns="68569" rIns="68569" bIns="68569" anchor="ctr" anchorCtr="0">
              <a:noAutofit/>
            </a:bodyPr>
            <a:lstStyle/>
            <a:p>
              <a:endParaRPr sz="1050"/>
            </a:p>
          </p:txBody>
        </p:sp>
        <p:sp>
          <p:nvSpPr>
            <p:cNvPr id="6" name="Shape 106"/>
            <p:cNvSpPr/>
            <p:nvPr/>
          </p:nvSpPr>
          <p:spPr>
            <a:xfrm>
              <a:off x="6807900" y="2636450"/>
              <a:ext cx="102600" cy="22625"/>
            </a:xfrm>
            <a:custGeom>
              <a:avLst/>
              <a:gdLst/>
              <a:ahLst/>
              <a:cxnLst/>
              <a:rect l="0" t="0" r="0" b="0"/>
              <a:pathLst>
                <a:path w="4104" h="905" extrusionOk="0">
                  <a:moveTo>
                    <a:pt x="1" y="1"/>
                  </a:moveTo>
                  <a:lnTo>
                    <a:pt x="1" y="905"/>
                  </a:lnTo>
                  <a:lnTo>
                    <a:pt x="4104" y="905"/>
                  </a:lnTo>
                  <a:lnTo>
                    <a:pt x="4104" y="1"/>
                  </a:lnTo>
                  <a:close/>
                </a:path>
              </a:pathLst>
            </a:custGeom>
            <a:solidFill>
              <a:srgbClr val="CF192C"/>
            </a:solidFill>
            <a:ln>
              <a:noFill/>
            </a:ln>
          </p:spPr>
          <p:txBody>
            <a:bodyPr spcFirstLastPara="1" wrap="square" lIns="68569" tIns="68569" rIns="68569" bIns="68569" anchor="ctr" anchorCtr="0">
              <a:noAutofit/>
            </a:bodyPr>
            <a:lstStyle/>
            <a:p>
              <a:endParaRPr sz="1050"/>
            </a:p>
          </p:txBody>
        </p:sp>
        <p:sp>
          <p:nvSpPr>
            <p:cNvPr id="7" name="Shape 107"/>
            <p:cNvSpPr/>
            <p:nvPr/>
          </p:nvSpPr>
          <p:spPr>
            <a:xfrm>
              <a:off x="6807900" y="2706075"/>
              <a:ext cx="102600" cy="29925"/>
            </a:xfrm>
            <a:custGeom>
              <a:avLst/>
              <a:gdLst/>
              <a:ahLst/>
              <a:cxnLst/>
              <a:rect l="0" t="0" r="0" b="0"/>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rgbClr val="CF192C"/>
            </a:solidFill>
            <a:ln>
              <a:noFill/>
            </a:ln>
          </p:spPr>
          <p:txBody>
            <a:bodyPr spcFirstLastPara="1" wrap="square" lIns="68569" tIns="68569" rIns="68569" bIns="68569" anchor="ctr" anchorCtr="0">
              <a:noAutofit/>
            </a:bodyPr>
            <a:lstStyle/>
            <a:p>
              <a:endParaRPr sz="1050"/>
            </a:p>
          </p:txBody>
        </p:sp>
        <p:sp>
          <p:nvSpPr>
            <p:cNvPr id="8" name="Shape 108"/>
            <p:cNvSpPr/>
            <p:nvPr/>
          </p:nvSpPr>
          <p:spPr>
            <a:xfrm>
              <a:off x="6811575" y="2463675"/>
              <a:ext cx="95275" cy="160600"/>
            </a:xfrm>
            <a:custGeom>
              <a:avLst/>
              <a:gdLst/>
              <a:ahLst/>
              <a:cxnLst/>
              <a:rect l="0" t="0" r="0" b="0"/>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rgbClr val="CF192C"/>
            </a:solidFill>
            <a:ln>
              <a:noFill/>
            </a:ln>
          </p:spPr>
          <p:txBody>
            <a:bodyPr spcFirstLastPara="1" wrap="square" lIns="68569" tIns="68569" rIns="68569" bIns="68569" anchor="ctr" anchorCtr="0">
              <a:noAutofit/>
            </a:bodyPr>
            <a:lstStyle/>
            <a:p>
              <a:endParaRPr sz="1050"/>
            </a:p>
          </p:txBody>
        </p:sp>
        <p:sp>
          <p:nvSpPr>
            <p:cNvPr id="9" name="Shape 109"/>
            <p:cNvSpPr/>
            <p:nvPr/>
          </p:nvSpPr>
          <p:spPr>
            <a:xfrm>
              <a:off x="6730350" y="2315900"/>
              <a:ext cx="257700" cy="308375"/>
            </a:xfrm>
            <a:custGeom>
              <a:avLst/>
              <a:gdLst/>
              <a:ahLst/>
              <a:cxnLst/>
              <a:rect l="0" t="0" r="0" b="0"/>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rgbClr val="CF192C"/>
            </a:solidFill>
            <a:ln>
              <a:noFill/>
            </a:ln>
          </p:spPr>
          <p:txBody>
            <a:bodyPr spcFirstLastPara="1" wrap="square" lIns="68569" tIns="68569" rIns="68569" bIns="68569" anchor="ctr" anchorCtr="0">
              <a:noAutofit/>
            </a:bodyPr>
            <a:lstStyle/>
            <a:p>
              <a:endParaRPr sz="1050"/>
            </a:p>
          </p:txBody>
        </p:sp>
      </p:grpSp>
    </p:spTree>
    <p:extLst>
      <p:ext uri="{BB962C8B-B14F-4D97-AF65-F5344CB8AC3E}">
        <p14:creationId xmlns:p14="http://schemas.microsoft.com/office/powerpoint/2010/main" val="1310420392"/>
      </p:ext>
    </p:extLst>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hape 274"/>
          <p:cNvGrpSpPr/>
          <p:nvPr/>
        </p:nvGrpSpPr>
        <p:grpSpPr>
          <a:xfrm>
            <a:off x="7874689" y="381965"/>
            <a:ext cx="962582" cy="754238"/>
            <a:chOff x="5255200" y="3006475"/>
            <a:chExt cx="511700" cy="378575"/>
          </a:xfrm>
        </p:grpSpPr>
        <p:sp>
          <p:nvSpPr>
            <p:cNvPr id="3" name="Shape 275"/>
            <p:cNvSpPr/>
            <p:nvPr/>
          </p:nvSpPr>
          <p:spPr>
            <a:xfrm>
              <a:off x="5255200" y="3006475"/>
              <a:ext cx="349900" cy="349875"/>
            </a:xfrm>
            <a:custGeom>
              <a:avLst/>
              <a:gdLst/>
              <a:ahLst/>
              <a:cxnLst/>
              <a:rect l="0" t="0" r="0" b="0"/>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CF192C"/>
            </a:solidFill>
            <a:ln>
              <a:noFill/>
            </a:ln>
          </p:spPr>
          <p:txBody>
            <a:bodyPr spcFirstLastPara="1" wrap="square" lIns="68569" tIns="68569" rIns="68569" bIns="68569" anchor="ctr" anchorCtr="0">
              <a:noAutofit/>
            </a:bodyPr>
            <a:lstStyle/>
            <a:p>
              <a:endParaRPr sz="1050"/>
            </a:p>
          </p:txBody>
        </p:sp>
        <p:sp>
          <p:nvSpPr>
            <p:cNvPr id="4" name="Shape 276"/>
            <p:cNvSpPr/>
            <p:nvPr/>
          </p:nvSpPr>
          <p:spPr>
            <a:xfrm>
              <a:off x="5567825" y="3185975"/>
              <a:ext cx="199075" cy="199075"/>
            </a:xfrm>
            <a:custGeom>
              <a:avLst/>
              <a:gdLst/>
              <a:ahLst/>
              <a:cxnLst/>
              <a:rect l="0" t="0" r="0" b="0"/>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CF192C"/>
            </a:solidFill>
            <a:ln>
              <a:noFill/>
            </a:ln>
          </p:spPr>
          <p:txBody>
            <a:bodyPr spcFirstLastPara="1" wrap="square" lIns="68569" tIns="68569" rIns="68569" bIns="68569" anchor="ctr" anchorCtr="0">
              <a:noAutofit/>
            </a:bodyPr>
            <a:lstStyle/>
            <a:p>
              <a:endParaRPr sz="1050"/>
            </a:p>
          </p:txBody>
        </p:sp>
      </p:grpSp>
      <p:sp>
        <p:nvSpPr>
          <p:cNvPr id="5" name="Shape 253"/>
          <p:cNvSpPr txBox="1">
            <a:spLocks/>
          </p:cNvSpPr>
          <p:nvPr/>
        </p:nvSpPr>
        <p:spPr>
          <a:xfrm>
            <a:off x="1151594" y="813537"/>
            <a:ext cx="6162048" cy="1537550"/>
          </a:xfrm>
          <a:prstGeom prst="rect">
            <a:avLst/>
          </a:prstGeom>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stStyle>
          <a:p>
            <a:r>
              <a:rPr lang="fr-BE" sz="3000" dirty="0" smtClean="0">
                <a:solidFill>
                  <a:srgbClr val="7F7F7F">
                    <a:lumMod val="50000"/>
                  </a:srgbClr>
                </a:solidFill>
                <a:latin typeface="Raleway ExtraBold" panose="020B0604020202020204" charset="0"/>
              </a:rPr>
              <a:t>Prochaines étapes</a:t>
            </a:r>
            <a:endParaRPr lang="fr-BE" sz="3000" dirty="0">
              <a:solidFill>
                <a:srgbClr val="F5B4BA">
                  <a:lumMod val="50000"/>
                </a:srgbClr>
              </a:solidFill>
              <a:latin typeface="Raleway ExtraBold" panose="020B0604020202020204" charset="0"/>
            </a:endParaRPr>
          </a:p>
        </p:txBody>
      </p:sp>
      <p:sp>
        <p:nvSpPr>
          <p:cNvPr id="6" name="Shape 255"/>
          <p:cNvSpPr/>
          <p:nvPr/>
        </p:nvSpPr>
        <p:spPr>
          <a:xfrm>
            <a:off x="2469316" y="2303262"/>
            <a:ext cx="445725" cy="27675"/>
          </a:xfrm>
          <a:prstGeom prst="roundRect">
            <a:avLst>
              <a:gd name="adj" fmla="val 50000"/>
            </a:avLst>
          </a:prstGeom>
          <a:solidFill>
            <a:srgbClr val="CF192C"/>
          </a:solidFill>
          <a:ln>
            <a:noFill/>
          </a:ln>
        </p:spPr>
        <p:txBody>
          <a:bodyPr spcFirstLastPara="1" wrap="square" lIns="68569" tIns="68569" rIns="68569" bIns="68569" anchor="ctr" anchorCtr="0">
            <a:noAutofit/>
          </a:bodyPr>
          <a:lstStyle/>
          <a:p>
            <a:endParaRPr sz="1000" b="1">
              <a:solidFill>
                <a:srgbClr val="434343"/>
              </a:solidFill>
              <a:latin typeface="Raleway Light" panose="020B0604020202020204" charset="0"/>
              <a:ea typeface="Raleway Light"/>
              <a:cs typeface="Raleway Light"/>
              <a:sym typeface="Raleway Light"/>
            </a:endParaRPr>
          </a:p>
        </p:txBody>
      </p:sp>
      <p:sp>
        <p:nvSpPr>
          <p:cNvPr id="7" name="Shape 256"/>
          <p:cNvSpPr/>
          <p:nvPr/>
        </p:nvSpPr>
        <p:spPr>
          <a:xfrm>
            <a:off x="1532426" y="1937181"/>
            <a:ext cx="666966" cy="651222"/>
          </a:xfrm>
          <a:prstGeom prst="ellipse">
            <a:avLst/>
          </a:prstGeom>
          <a:noFill/>
          <a:ln w="38100" cap="flat" cmpd="sng">
            <a:solidFill>
              <a:srgbClr val="CF192C"/>
            </a:solidFill>
            <a:prstDash val="solid"/>
            <a:round/>
            <a:headEnd type="none" w="med" len="med"/>
            <a:tailEnd type="none" w="med" len="med"/>
          </a:ln>
        </p:spPr>
        <p:txBody>
          <a:bodyPr spcFirstLastPara="1" wrap="square" lIns="68569" tIns="68569" rIns="68569" bIns="68569" anchor="ctr" anchorCtr="0">
            <a:noAutofit/>
          </a:bodyPr>
          <a:lstStyle/>
          <a:p>
            <a:endParaRPr sz="1000" b="1">
              <a:solidFill>
                <a:srgbClr val="434343"/>
              </a:solidFill>
              <a:latin typeface="Raleway Light" panose="020B0604020202020204" charset="0"/>
              <a:ea typeface="Raleway Light"/>
              <a:cs typeface="Raleway Light"/>
              <a:sym typeface="Raleway Light"/>
            </a:endParaRPr>
          </a:p>
        </p:txBody>
      </p:sp>
      <p:sp>
        <p:nvSpPr>
          <p:cNvPr id="8" name="Shape 257"/>
          <p:cNvSpPr txBox="1"/>
          <p:nvPr/>
        </p:nvSpPr>
        <p:spPr>
          <a:xfrm>
            <a:off x="1621961" y="2103096"/>
            <a:ext cx="512446" cy="275623"/>
          </a:xfrm>
          <a:prstGeom prst="rect">
            <a:avLst/>
          </a:prstGeom>
          <a:noFill/>
          <a:ln>
            <a:noFill/>
          </a:ln>
        </p:spPr>
        <p:txBody>
          <a:bodyPr spcFirstLastPara="1" wrap="square" lIns="68569" tIns="68569" rIns="68569" bIns="68569" anchor="t" anchorCtr="0">
            <a:noAutofit/>
          </a:bodyPr>
          <a:lstStyle/>
          <a:p>
            <a:pPr algn="ctr">
              <a:lnSpc>
                <a:spcPct val="115000"/>
              </a:lnSpc>
              <a:spcAft>
                <a:spcPts val="1200"/>
              </a:spcAft>
              <a:buSzPts val="1100"/>
            </a:pPr>
            <a:r>
              <a:rPr lang="nl-BE" sz="1000" b="1" dirty="0" smtClean="0">
                <a:solidFill>
                  <a:srgbClr val="434343"/>
                </a:solidFill>
                <a:latin typeface="Raleway Light" panose="020B0604020202020204" charset="0"/>
                <a:ea typeface="Raleway Light"/>
                <a:cs typeface="Raleway Light"/>
                <a:sym typeface="Raleway Light"/>
              </a:rPr>
              <a:t>18/11</a:t>
            </a:r>
            <a:endParaRPr sz="1000" b="1" dirty="0">
              <a:solidFill>
                <a:srgbClr val="434343"/>
              </a:solidFill>
              <a:latin typeface="Raleway Light" panose="020B0604020202020204" charset="0"/>
              <a:ea typeface="Raleway Light"/>
              <a:cs typeface="Raleway Light"/>
              <a:sym typeface="Raleway Light"/>
            </a:endParaRPr>
          </a:p>
        </p:txBody>
      </p:sp>
      <p:sp>
        <p:nvSpPr>
          <p:cNvPr id="9" name="Shape 258"/>
          <p:cNvSpPr txBox="1"/>
          <p:nvPr/>
        </p:nvSpPr>
        <p:spPr>
          <a:xfrm>
            <a:off x="1252492" y="2862665"/>
            <a:ext cx="1281825" cy="334800"/>
          </a:xfrm>
          <a:prstGeom prst="rect">
            <a:avLst/>
          </a:prstGeom>
          <a:noFill/>
          <a:ln>
            <a:noFill/>
          </a:ln>
        </p:spPr>
        <p:txBody>
          <a:bodyPr spcFirstLastPara="1" wrap="square" lIns="68569" tIns="68569" rIns="68569" bIns="68569" anchor="b" anchorCtr="0">
            <a:noAutofit/>
          </a:bodyPr>
          <a:lstStyle/>
          <a:p>
            <a:pPr algn="ctr">
              <a:lnSpc>
                <a:spcPct val="115000"/>
              </a:lnSpc>
            </a:pPr>
            <a:r>
              <a:rPr lang="en" sz="1000" b="1" dirty="0" smtClean="0">
                <a:solidFill>
                  <a:srgbClr val="434343"/>
                </a:solidFill>
                <a:latin typeface="Raleway Light" panose="020B0604020202020204" charset="0"/>
                <a:ea typeface="Raleway ExtraBold"/>
                <a:cs typeface="Raleway ExtraBold"/>
                <a:sym typeface="Raleway ExtraBold"/>
              </a:rPr>
              <a:t>Echéance pour l’introduction du projet</a:t>
            </a:r>
            <a:endParaRPr sz="1000" b="1" dirty="0">
              <a:solidFill>
                <a:srgbClr val="434343"/>
              </a:solidFill>
              <a:latin typeface="Raleway Light" panose="020B0604020202020204" charset="0"/>
              <a:ea typeface="Raleway ExtraBold"/>
              <a:cs typeface="Raleway ExtraBold"/>
              <a:sym typeface="Raleway ExtraBold"/>
            </a:endParaRPr>
          </a:p>
        </p:txBody>
      </p:sp>
      <p:sp>
        <p:nvSpPr>
          <p:cNvPr id="10" name="Shape 259"/>
          <p:cNvSpPr txBox="1"/>
          <p:nvPr/>
        </p:nvSpPr>
        <p:spPr>
          <a:xfrm>
            <a:off x="1083491" y="3591919"/>
            <a:ext cx="1496792" cy="553050"/>
          </a:xfrm>
          <a:prstGeom prst="rect">
            <a:avLst/>
          </a:prstGeom>
          <a:noFill/>
          <a:ln>
            <a:noFill/>
          </a:ln>
        </p:spPr>
        <p:txBody>
          <a:bodyPr spcFirstLastPara="1" wrap="square" lIns="68569" tIns="68569" rIns="68569" bIns="68569" anchor="t" anchorCtr="0">
            <a:noAutofit/>
          </a:bodyPr>
          <a:lstStyle/>
          <a:p>
            <a:pPr algn="ctr">
              <a:lnSpc>
                <a:spcPct val="115000"/>
              </a:lnSpc>
              <a:spcAft>
                <a:spcPts val="1200"/>
              </a:spcAft>
            </a:pPr>
            <a:endParaRPr sz="1000" dirty="0">
              <a:solidFill>
                <a:srgbClr val="434343"/>
              </a:solidFill>
              <a:latin typeface="Raleway Light" panose="020B0604020202020204" charset="0"/>
              <a:ea typeface="Raleway Light"/>
              <a:cs typeface="Raleway Light"/>
              <a:sym typeface="Raleway Light"/>
            </a:endParaRPr>
          </a:p>
        </p:txBody>
      </p:sp>
      <p:sp>
        <p:nvSpPr>
          <p:cNvPr id="11" name="Shape 260"/>
          <p:cNvSpPr/>
          <p:nvPr/>
        </p:nvSpPr>
        <p:spPr>
          <a:xfrm>
            <a:off x="3283547" y="1941267"/>
            <a:ext cx="630040" cy="651222"/>
          </a:xfrm>
          <a:prstGeom prst="ellipse">
            <a:avLst/>
          </a:prstGeom>
          <a:noFill/>
          <a:ln w="38100" cap="flat" cmpd="sng">
            <a:solidFill>
              <a:srgbClr val="CF192C"/>
            </a:solidFill>
            <a:prstDash val="solid"/>
            <a:round/>
            <a:headEnd type="none" w="med" len="med"/>
            <a:tailEnd type="none" w="med" len="med"/>
          </a:ln>
        </p:spPr>
        <p:txBody>
          <a:bodyPr spcFirstLastPara="1" wrap="square" lIns="68569" tIns="68569" rIns="68569" bIns="68569" anchor="ctr" anchorCtr="0">
            <a:noAutofit/>
          </a:bodyPr>
          <a:lstStyle/>
          <a:p>
            <a:endParaRPr sz="1000" b="1">
              <a:solidFill>
                <a:srgbClr val="434343"/>
              </a:solidFill>
              <a:latin typeface="Raleway Light" panose="020B0604020202020204" charset="0"/>
              <a:ea typeface="Raleway Light"/>
              <a:cs typeface="Raleway Light"/>
              <a:sym typeface="Raleway Light"/>
            </a:endParaRPr>
          </a:p>
        </p:txBody>
      </p:sp>
      <p:sp>
        <p:nvSpPr>
          <p:cNvPr id="12" name="Shape 261"/>
          <p:cNvSpPr txBox="1"/>
          <p:nvPr/>
        </p:nvSpPr>
        <p:spPr>
          <a:xfrm>
            <a:off x="2772550" y="2959910"/>
            <a:ext cx="1602164" cy="97776"/>
          </a:xfrm>
          <a:prstGeom prst="rect">
            <a:avLst/>
          </a:prstGeom>
          <a:noFill/>
          <a:ln>
            <a:noFill/>
          </a:ln>
        </p:spPr>
        <p:txBody>
          <a:bodyPr spcFirstLastPara="1" wrap="square" lIns="68569" tIns="68569" rIns="68569" bIns="68569" anchor="b" anchorCtr="0">
            <a:noAutofit/>
          </a:bodyPr>
          <a:lstStyle/>
          <a:p>
            <a:pPr algn="ctr">
              <a:lnSpc>
                <a:spcPct val="115000"/>
              </a:lnSpc>
            </a:pPr>
            <a:r>
              <a:rPr lang="en" sz="1000" b="1" dirty="0" smtClean="0">
                <a:solidFill>
                  <a:srgbClr val="434343"/>
                </a:solidFill>
                <a:latin typeface="Raleway Light" panose="020B0604020202020204" charset="0"/>
                <a:ea typeface="Raleway ExtraBold"/>
                <a:cs typeface="Raleway ExtraBold"/>
                <a:sym typeface="Raleway ExtraBold"/>
              </a:rPr>
              <a:t>Finalisation du processus de sélection</a:t>
            </a:r>
            <a:endParaRPr sz="1000" b="1" dirty="0">
              <a:solidFill>
                <a:srgbClr val="434343"/>
              </a:solidFill>
              <a:latin typeface="Raleway Light" panose="020B0604020202020204" charset="0"/>
              <a:ea typeface="Raleway ExtraBold"/>
              <a:cs typeface="Raleway ExtraBold"/>
              <a:sym typeface="Raleway ExtraBold"/>
            </a:endParaRPr>
          </a:p>
        </p:txBody>
      </p:sp>
      <p:sp>
        <p:nvSpPr>
          <p:cNvPr id="13" name="Shape 262"/>
          <p:cNvSpPr txBox="1"/>
          <p:nvPr/>
        </p:nvSpPr>
        <p:spPr>
          <a:xfrm>
            <a:off x="2645933" y="3381414"/>
            <a:ext cx="2010063" cy="823144"/>
          </a:xfrm>
          <a:prstGeom prst="rect">
            <a:avLst/>
          </a:prstGeom>
          <a:noFill/>
          <a:ln>
            <a:noFill/>
          </a:ln>
        </p:spPr>
        <p:txBody>
          <a:bodyPr spcFirstLastPara="1" wrap="square" lIns="68569" tIns="68569" rIns="68569" bIns="68569" anchor="t" anchorCtr="0">
            <a:noAutofit/>
          </a:bodyPr>
          <a:lstStyle/>
          <a:p>
            <a:pPr algn="ctr"/>
            <a:r>
              <a:rPr lang="fr-BE" sz="800" dirty="0" smtClean="0">
                <a:solidFill>
                  <a:srgbClr val="434343"/>
                </a:solidFill>
                <a:latin typeface="Raleway Light" panose="020B0604020202020204" charset="0"/>
                <a:ea typeface="Raleway Light"/>
                <a:cs typeface="Raleway Light"/>
                <a:sym typeface="Raleway Light"/>
              </a:rPr>
              <a:t>1. Analyse </a:t>
            </a:r>
            <a:r>
              <a:rPr lang="fr-BE" sz="800" dirty="0">
                <a:solidFill>
                  <a:srgbClr val="434343"/>
                </a:solidFill>
                <a:latin typeface="Raleway Light" panose="020B0604020202020204" charset="0"/>
                <a:ea typeface="Raleway Light"/>
                <a:cs typeface="Raleway Light"/>
                <a:sym typeface="Raleway Light"/>
              </a:rPr>
              <a:t>sur base des critères de sélection par les experts </a:t>
            </a:r>
            <a:r>
              <a:rPr lang="fr-BE" sz="800" dirty="0" err="1" smtClean="0">
                <a:solidFill>
                  <a:srgbClr val="434343"/>
                </a:solidFill>
                <a:latin typeface="Raleway Light" panose="020B0604020202020204" charset="0"/>
                <a:ea typeface="Raleway Light"/>
                <a:cs typeface="Raleway Light"/>
                <a:sym typeface="Raleway Light"/>
              </a:rPr>
              <a:t>Fedasil</a:t>
            </a:r>
            <a:endParaRPr lang="fr-BE" sz="800" dirty="0" smtClean="0">
              <a:solidFill>
                <a:srgbClr val="434343"/>
              </a:solidFill>
              <a:latin typeface="Raleway Light" panose="020B0604020202020204" charset="0"/>
              <a:ea typeface="Raleway Light"/>
              <a:cs typeface="Raleway Light"/>
              <a:sym typeface="Raleway Light"/>
            </a:endParaRPr>
          </a:p>
          <a:p>
            <a:pPr algn="ctr"/>
            <a:r>
              <a:rPr lang="fr-BE" sz="800" dirty="0" smtClean="0">
                <a:solidFill>
                  <a:srgbClr val="434343"/>
                </a:solidFill>
                <a:latin typeface="Raleway Light" panose="020B0604020202020204" charset="0"/>
                <a:ea typeface="Raleway Light"/>
                <a:cs typeface="Raleway Light"/>
                <a:sym typeface="Raleway Light"/>
              </a:rPr>
              <a:t>2</a:t>
            </a:r>
            <a:r>
              <a:rPr lang="fr-BE" sz="800" dirty="0">
                <a:solidFill>
                  <a:srgbClr val="434343"/>
                </a:solidFill>
                <a:latin typeface="Raleway Light" panose="020B0604020202020204" charset="0"/>
                <a:ea typeface="Raleway Light"/>
                <a:cs typeface="Raleway Light"/>
                <a:sym typeface="Raleway Light"/>
              </a:rPr>
              <a:t>. Evaluation financière</a:t>
            </a:r>
          </a:p>
          <a:p>
            <a:pPr algn="ctr"/>
            <a:r>
              <a:rPr lang="fr-BE" sz="800" dirty="0">
                <a:solidFill>
                  <a:srgbClr val="434343"/>
                </a:solidFill>
                <a:latin typeface="Raleway Light" panose="020B0604020202020204" charset="0"/>
                <a:ea typeface="Raleway Light"/>
                <a:cs typeface="Raleway Light"/>
                <a:sym typeface="Raleway Light"/>
              </a:rPr>
              <a:t>3. Rédaction d’une proposition de sélection par la cellule coordination</a:t>
            </a:r>
          </a:p>
          <a:p>
            <a:pPr algn="ctr"/>
            <a:r>
              <a:rPr lang="fr-BE" sz="800" dirty="0">
                <a:solidFill>
                  <a:srgbClr val="434343"/>
                </a:solidFill>
                <a:latin typeface="Raleway Light" panose="020B0604020202020204" charset="0"/>
                <a:ea typeface="Raleway Light"/>
                <a:cs typeface="Raleway Light"/>
                <a:sym typeface="Raleway Light"/>
              </a:rPr>
              <a:t>4. Validation par le Comité de Direction de </a:t>
            </a:r>
            <a:r>
              <a:rPr lang="fr-BE" sz="800" dirty="0" err="1">
                <a:solidFill>
                  <a:srgbClr val="434343"/>
                </a:solidFill>
                <a:latin typeface="Raleway Light" panose="020B0604020202020204" charset="0"/>
                <a:ea typeface="Raleway Light"/>
                <a:cs typeface="Raleway Light"/>
                <a:sym typeface="Raleway Light"/>
              </a:rPr>
              <a:t>Fedasil</a:t>
            </a:r>
            <a:endParaRPr lang="fr-BE" sz="800" dirty="0">
              <a:solidFill>
                <a:srgbClr val="434343"/>
              </a:solidFill>
              <a:latin typeface="Raleway Light" panose="020B0604020202020204" charset="0"/>
              <a:ea typeface="Raleway Light"/>
              <a:cs typeface="Raleway Light"/>
              <a:sym typeface="Raleway Light"/>
            </a:endParaRPr>
          </a:p>
          <a:p>
            <a:pPr algn="ctr"/>
            <a:r>
              <a:rPr lang="fr-BE" sz="800" dirty="0">
                <a:solidFill>
                  <a:srgbClr val="434343"/>
                </a:solidFill>
                <a:latin typeface="Raleway Light" panose="020B0604020202020204" charset="0"/>
                <a:ea typeface="Raleway Light"/>
                <a:cs typeface="Raleway Light"/>
                <a:sym typeface="Raleway Light"/>
              </a:rPr>
              <a:t>5. Validation par le Comité de Sélection (avec représentation CAB)</a:t>
            </a:r>
          </a:p>
        </p:txBody>
      </p:sp>
      <p:sp>
        <p:nvSpPr>
          <p:cNvPr id="14" name="Shape 263"/>
          <p:cNvSpPr txBox="1"/>
          <p:nvPr/>
        </p:nvSpPr>
        <p:spPr>
          <a:xfrm>
            <a:off x="3181492" y="1972880"/>
            <a:ext cx="834150" cy="293998"/>
          </a:xfrm>
          <a:prstGeom prst="rect">
            <a:avLst/>
          </a:prstGeom>
          <a:noFill/>
          <a:ln>
            <a:noFill/>
          </a:ln>
        </p:spPr>
        <p:txBody>
          <a:bodyPr spcFirstLastPara="1" wrap="square" lIns="68569" tIns="68569" rIns="68569" bIns="68569" anchor="t" anchorCtr="0">
            <a:noAutofit/>
          </a:bodyPr>
          <a:lstStyle/>
          <a:p>
            <a:pPr algn="ctr">
              <a:lnSpc>
                <a:spcPct val="115000"/>
              </a:lnSpc>
              <a:spcAft>
                <a:spcPts val="1200"/>
              </a:spcAft>
              <a:buSzPts val="1100"/>
            </a:pPr>
            <a:r>
              <a:rPr lang="en" sz="1000" b="1" dirty="0" smtClean="0">
                <a:solidFill>
                  <a:srgbClr val="434343"/>
                </a:solidFill>
                <a:latin typeface="Raleway Light" panose="020B0604020202020204" charset="0"/>
                <a:ea typeface="Raleway Light"/>
                <a:cs typeface="Raleway Light"/>
                <a:sym typeface="Raleway Light"/>
              </a:rPr>
              <a:t>Mi décembre</a:t>
            </a:r>
            <a:endParaRPr sz="1000" b="1" dirty="0">
              <a:solidFill>
                <a:srgbClr val="434343"/>
              </a:solidFill>
              <a:latin typeface="Raleway Light" panose="020B0604020202020204" charset="0"/>
              <a:ea typeface="Raleway Light"/>
              <a:cs typeface="Raleway Light"/>
              <a:sym typeface="Raleway Light"/>
            </a:endParaRPr>
          </a:p>
        </p:txBody>
      </p:sp>
      <p:sp>
        <p:nvSpPr>
          <p:cNvPr id="16" name="Shape 265"/>
          <p:cNvSpPr txBox="1"/>
          <p:nvPr/>
        </p:nvSpPr>
        <p:spPr>
          <a:xfrm>
            <a:off x="4550316" y="2954148"/>
            <a:ext cx="1639500" cy="140768"/>
          </a:xfrm>
          <a:prstGeom prst="rect">
            <a:avLst/>
          </a:prstGeom>
          <a:noFill/>
          <a:ln>
            <a:noFill/>
          </a:ln>
        </p:spPr>
        <p:txBody>
          <a:bodyPr spcFirstLastPara="1" wrap="square" lIns="68569" tIns="68569" rIns="68569" bIns="68569" anchor="b" anchorCtr="0">
            <a:noAutofit/>
          </a:bodyPr>
          <a:lstStyle/>
          <a:p>
            <a:pPr algn="ctr">
              <a:lnSpc>
                <a:spcPct val="115000"/>
              </a:lnSpc>
            </a:pPr>
            <a:r>
              <a:rPr lang="en" sz="1000" b="1" dirty="0" smtClean="0">
                <a:solidFill>
                  <a:srgbClr val="434343"/>
                </a:solidFill>
                <a:latin typeface="Raleway Light" panose="020B0604020202020204" charset="0"/>
                <a:ea typeface="Raleway ExtraBold"/>
                <a:cs typeface="Raleway ExtraBold"/>
                <a:sym typeface="Raleway ExtraBold"/>
              </a:rPr>
              <a:t>Validation par l’Inspecteur des Finances</a:t>
            </a:r>
            <a:endParaRPr sz="1000" b="1" dirty="0">
              <a:solidFill>
                <a:srgbClr val="434343"/>
              </a:solidFill>
              <a:latin typeface="Raleway Light" panose="020B0604020202020204" charset="0"/>
              <a:ea typeface="Raleway ExtraBold"/>
              <a:cs typeface="Raleway ExtraBold"/>
              <a:sym typeface="Raleway ExtraBold"/>
            </a:endParaRPr>
          </a:p>
        </p:txBody>
      </p:sp>
      <p:sp>
        <p:nvSpPr>
          <p:cNvPr id="17" name="Shape 266"/>
          <p:cNvSpPr txBox="1"/>
          <p:nvPr/>
        </p:nvSpPr>
        <p:spPr>
          <a:xfrm>
            <a:off x="4721647" y="4048774"/>
            <a:ext cx="1491375" cy="553050"/>
          </a:xfrm>
          <a:prstGeom prst="rect">
            <a:avLst/>
          </a:prstGeom>
          <a:noFill/>
          <a:ln>
            <a:noFill/>
          </a:ln>
        </p:spPr>
        <p:txBody>
          <a:bodyPr spcFirstLastPara="1" wrap="square" lIns="68569" tIns="68569" rIns="68569" bIns="68569" anchor="t" anchorCtr="0">
            <a:noAutofit/>
          </a:bodyPr>
          <a:lstStyle/>
          <a:p>
            <a:pPr algn="ctr">
              <a:lnSpc>
                <a:spcPct val="115000"/>
              </a:lnSpc>
              <a:spcAft>
                <a:spcPts val="1200"/>
              </a:spcAft>
            </a:pPr>
            <a:endParaRPr sz="1000" dirty="0">
              <a:solidFill>
                <a:srgbClr val="434343"/>
              </a:solidFill>
              <a:latin typeface="Raleway Light" panose="020B0604020202020204" charset="0"/>
              <a:ea typeface="Raleway Light"/>
              <a:cs typeface="Raleway Light"/>
              <a:sym typeface="Raleway Light"/>
            </a:endParaRPr>
          </a:p>
        </p:txBody>
      </p:sp>
      <p:sp>
        <p:nvSpPr>
          <p:cNvPr id="18" name="Shape 267"/>
          <p:cNvSpPr txBox="1"/>
          <p:nvPr/>
        </p:nvSpPr>
        <p:spPr>
          <a:xfrm>
            <a:off x="4997742" y="2033739"/>
            <a:ext cx="852864" cy="269522"/>
          </a:xfrm>
          <a:prstGeom prst="rect">
            <a:avLst/>
          </a:prstGeom>
          <a:noFill/>
          <a:ln>
            <a:noFill/>
          </a:ln>
        </p:spPr>
        <p:txBody>
          <a:bodyPr spcFirstLastPara="1" wrap="square" lIns="68569" tIns="68569" rIns="68569" bIns="68569" anchor="t" anchorCtr="0">
            <a:noAutofit/>
          </a:bodyPr>
          <a:lstStyle/>
          <a:p>
            <a:pPr algn="ctr">
              <a:lnSpc>
                <a:spcPct val="115000"/>
              </a:lnSpc>
              <a:spcAft>
                <a:spcPts val="1200"/>
              </a:spcAft>
              <a:buSzPts val="1100"/>
            </a:pPr>
            <a:r>
              <a:rPr lang="en" sz="1000" b="1" dirty="0" smtClean="0">
                <a:solidFill>
                  <a:srgbClr val="434343"/>
                </a:solidFill>
                <a:latin typeface="Raleway Light" panose="020B0604020202020204" charset="0"/>
                <a:ea typeface="Raleway Light"/>
                <a:cs typeface="Raleway Light"/>
                <a:sym typeface="Raleway Light"/>
              </a:rPr>
              <a:t>Fin décembre</a:t>
            </a:r>
            <a:endParaRPr sz="1000" b="1" dirty="0">
              <a:solidFill>
                <a:srgbClr val="434343"/>
              </a:solidFill>
              <a:latin typeface="Raleway Light" panose="020B0604020202020204" charset="0"/>
              <a:ea typeface="Raleway Light"/>
              <a:cs typeface="Raleway Light"/>
              <a:sym typeface="Raleway Light"/>
            </a:endParaRPr>
          </a:p>
        </p:txBody>
      </p:sp>
      <p:sp>
        <p:nvSpPr>
          <p:cNvPr id="19" name="Shape 268"/>
          <p:cNvSpPr/>
          <p:nvPr/>
        </p:nvSpPr>
        <p:spPr>
          <a:xfrm>
            <a:off x="6898487" y="1961177"/>
            <a:ext cx="711334" cy="684167"/>
          </a:xfrm>
          <a:prstGeom prst="ellipse">
            <a:avLst/>
          </a:prstGeom>
          <a:noFill/>
          <a:ln w="38100" cap="flat" cmpd="sng">
            <a:solidFill>
              <a:srgbClr val="D9D9D9"/>
            </a:solidFill>
            <a:prstDash val="solid"/>
            <a:round/>
            <a:headEnd type="none" w="med" len="med"/>
            <a:tailEnd type="none" w="med" len="med"/>
          </a:ln>
        </p:spPr>
        <p:txBody>
          <a:bodyPr spcFirstLastPara="1" wrap="square" lIns="68569" tIns="68569" rIns="68569" bIns="68569" anchor="ctr" anchorCtr="0">
            <a:noAutofit/>
          </a:bodyPr>
          <a:lstStyle/>
          <a:p>
            <a:endParaRPr sz="1000" b="1">
              <a:solidFill>
                <a:srgbClr val="434343"/>
              </a:solidFill>
              <a:latin typeface="Raleway Light" panose="020B0604020202020204" charset="0"/>
              <a:ea typeface="Raleway Light"/>
              <a:cs typeface="Raleway Light"/>
              <a:sym typeface="Raleway Light"/>
            </a:endParaRPr>
          </a:p>
        </p:txBody>
      </p:sp>
      <p:sp>
        <p:nvSpPr>
          <p:cNvPr id="20" name="Shape 269"/>
          <p:cNvSpPr txBox="1"/>
          <p:nvPr/>
        </p:nvSpPr>
        <p:spPr>
          <a:xfrm>
            <a:off x="6435884" y="2793516"/>
            <a:ext cx="1719766" cy="321263"/>
          </a:xfrm>
          <a:prstGeom prst="rect">
            <a:avLst/>
          </a:prstGeom>
          <a:noFill/>
          <a:ln>
            <a:noFill/>
          </a:ln>
        </p:spPr>
        <p:txBody>
          <a:bodyPr spcFirstLastPara="1" wrap="square" lIns="68569" tIns="68569" rIns="68569" bIns="68569" anchor="b" anchorCtr="0">
            <a:noAutofit/>
          </a:bodyPr>
          <a:lstStyle/>
          <a:p>
            <a:pPr algn="ctr">
              <a:lnSpc>
                <a:spcPct val="115000"/>
              </a:lnSpc>
            </a:pPr>
            <a:r>
              <a:rPr lang="en" sz="1000" b="1" dirty="0" smtClean="0">
                <a:solidFill>
                  <a:srgbClr val="434343"/>
                </a:solidFill>
                <a:latin typeface="Raleway Light" panose="020B0604020202020204" charset="0"/>
                <a:ea typeface="Raleway ExtraBold"/>
                <a:cs typeface="Raleway ExtraBold"/>
                <a:sym typeface="Raleway ExtraBold"/>
              </a:rPr>
              <a:t>Démarrage des projets sélectionnés</a:t>
            </a:r>
            <a:endParaRPr sz="1000" b="1" dirty="0">
              <a:solidFill>
                <a:srgbClr val="434343"/>
              </a:solidFill>
              <a:latin typeface="Raleway Light" panose="020B0604020202020204" charset="0"/>
              <a:ea typeface="Raleway ExtraBold"/>
              <a:cs typeface="Raleway ExtraBold"/>
              <a:sym typeface="Raleway ExtraBold"/>
            </a:endParaRPr>
          </a:p>
        </p:txBody>
      </p:sp>
      <p:sp>
        <p:nvSpPr>
          <p:cNvPr id="21" name="Shape 270"/>
          <p:cNvSpPr txBox="1"/>
          <p:nvPr/>
        </p:nvSpPr>
        <p:spPr>
          <a:xfrm>
            <a:off x="6598498" y="4026675"/>
            <a:ext cx="1392177" cy="553050"/>
          </a:xfrm>
          <a:prstGeom prst="rect">
            <a:avLst/>
          </a:prstGeom>
          <a:noFill/>
          <a:ln>
            <a:noFill/>
          </a:ln>
        </p:spPr>
        <p:txBody>
          <a:bodyPr spcFirstLastPara="1" wrap="square" lIns="68569" tIns="68569" rIns="68569" bIns="68569" anchor="t" anchorCtr="0">
            <a:noAutofit/>
          </a:bodyPr>
          <a:lstStyle/>
          <a:p>
            <a:pPr algn="ctr">
              <a:lnSpc>
                <a:spcPct val="115000"/>
              </a:lnSpc>
              <a:spcAft>
                <a:spcPts val="1200"/>
              </a:spcAft>
            </a:pPr>
            <a:endParaRPr sz="1000" dirty="0">
              <a:solidFill>
                <a:srgbClr val="434343"/>
              </a:solidFill>
              <a:latin typeface="Raleway Light" panose="020B0604020202020204" charset="0"/>
              <a:ea typeface="Raleway Light"/>
              <a:cs typeface="Raleway Light"/>
              <a:sym typeface="Raleway Light"/>
            </a:endParaRPr>
          </a:p>
        </p:txBody>
      </p:sp>
      <p:sp>
        <p:nvSpPr>
          <p:cNvPr id="22" name="Shape 271"/>
          <p:cNvSpPr txBox="1"/>
          <p:nvPr/>
        </p:nvSpPr>
        <p:spPr>
          <a:xfrm>
            <a:off x="6822110" y="2036413"/>
            <a:ext cx="864087" cy="284849"/>
          </a:xfrm>
          <a:prstGeom prst="rect">
            <a:avLst/>
          </a:prstGeom>
          <a:noFill/>
          <a:ln>
            <a:noFill/>
          </a:ln>
        </p:spPr>
        <p:txBody>
          <a:bodyPr spcFirstLastPara="1" wrap="square" lIns="68569" tIns="68569" rIns="68569" bIns="68569" anchor="t" anchorCtr="0">
            <a:noAutofit/>
          </a:bodyPr>
          <a:lstStyle/>
          <a:p>
            <a:pPr algn="ctr">
              <a:lnSpc>
                <a:spcPct val="115000"/>
              </a:lnSpc>
              <a:spcAft>
                <a:spcPts val="1200"/>
              </a:spcAft>
              <a:buSzPts val="1100"/>
            </a:pPr>
            <a:r>
              <a:rPr lang="en" sz="1000" b="1" dirty="0" smtClean="0">
                <a:solidFill>
                  <a:srgbClr val="434343"/>
                </a:solidFill>
                <a:latin typeface="Raleway Light" panose="020B0604020202020204" charset="0"/>
                <a:ea typeface="Raleway Light"/>
                <a:cs typeface="Raleway Light"/>
                <a:sym typeface="Raleway Light"/>
              </a:rPr>
              <a:t>Début janvier</a:t>
            </a:r>
            <a:endParaRPr sz="1000" b="1" dirty="0">
              <a:solidFill>
                <a:srgbClr val="434343"/>
              </a:solidFill>
              <a:latin typeface="Raleway Light" panose="020B0604020202020204" charset="0"/>
              <a:ea typeface="Raleway Light"/>
              <a:cs typeface="Raleway Light"/>
              <a:sym typeface="Raleway Light"/>
            </a:endParaRPr>
          </a:p>
        </p:txBody>
      </p:sp>
      <p:sp>
        <p:nvSpPr>
          <p:cNvPr id="23" name="Shape 272"/>
          <p:cNvSpPr/>
          <p:nvPr/>
        </p:nvSpPr>
        <p:spPr>
          <a:xfrm>
            <a:off x="4310791" y="2289424"/>
            <a:ext cx="445725" cy="27675"/>
          </a:xfrm>
          <a:prstGeom prst="roundRect">
            <a:avLst>
              <a:gd name="adj" fmla="val 50000"/>
            </a:avLst>
          </a:prstGeom>
          <a:solidFill>
            <a:srgbClr val="D9D9D9"/>
          </a:solidFill>
          <a:ln>
            <a:noFill/>
          </a:ln>
        </p:spPr>
        <p:txBody>
          <a:bodyPr spcFirstLastPara="1" wrap="square" lIns="68569" tIns="68569" rIns="68569" bIns="68569" anchor="ctr" anchorCtr="0">
            <a:noAutofit/>
          </a:bodyPr>
          <a:lstStyle/>
          <a:p>
            <a:endParaRPr sz="1000" b="1">
              <a:solidFill>
                <a:srgbClr val="434343"/>
              </a:solidFill>
              <a:latin typeface="Raleway Light" panose="020B0604020202020204" charset="0"/>
              <a:ea typeface="Raleway Light"/>
              <a:cs typeface="Raleway Light"/>
              <a:sym typeface="Raleway Light"/>
            </a:endParaRPr>
          </a:p>
        </p:txBody>
      </p:sp>
      <p:sp>
        <p:nvSpPr>
          <p:cNvPr id="24" name="Shape 273"/>
          <p:cNvSpPr/>
          <p:nvPr/>
        </p:nvSpPr>
        <p:spPr>
          <a:xfrm>
            <a:off x="6213022" y="2303260"/>
            <a:ext cx="445725" cy="27675"/>
          </a:xfrm>
          <a:prstGeom prst="roundRect">
            <a:avLst>
              <a:gd name="adj" fmla="val 50000"/>
            </a:avLst>
          </a:prstGeom>
          <a:solidFill>
            <a:srgbClr val="D9D9D9"/>
          </a:solidFill>
          <a:ln>
            <a:noFill/>
          </a:ln>
        </p:spPr>
        <p:txBody>
          <a:bodyPr spcFirstLastPara="1" wrap="square" lIns="68569" tIns="68569" rIns="68569" bIns="68569" anchor="ctr" anchorCtr="0">
            <a:noAutofit/>
          </a:bodyPr>
          <a:lstStyle/>
          <a:p>
            <a:endParaRPr sz="1000" b="1">
              <a:solidFill>
                <a:srgbClr val="434343"/>
              </a:solidFill>
              <a:latin typeface="Raleway Light" panose="020B0604020202020204" charset="0"/>
              <a:ea typeface="Raleway Light"/>
              <a:cs typeface="Raleway Light"/>
              <a:sym typeface="Raleway Light"/>
            </a:endParaRPr>
          </a:p>
        </p:txBody>
      </p:sp>
      <p:sp>
        <p:nvSpPr>
          <p:cNvPr id="25" name="Shape 268"/>
          <p:cNvSpPr/>
          <p:nvPr/>
        </p:nvSpPr>
        <p:spPr>
          <a:xfrm>
            <a:off x="5099797" y="1980472"/>
            <a:ext cx="650018" cy="651222"/>
          </a:xfrm>
          <a:prstGeom prst="ellipse">
            <a:avLst/>
          </a:prstGeom>
          <a:noFill/>
          <a:ln w="38100" cap="flat" cmpd="sng">
            <a:solidFill>
              <a:srgbClr val="D9D9D9"/>
            </a:solidFill>
            <a:prstDash val="solid"/>
            <a:round/>
            <a:headEnd type="none" w="med" len="med"/>
            <a:tailEnd type="none" w="med" len="med"/>
          </a:ln>
        </p:spPr>
        <p:txBody>
          <a:bodyPr spcFirstLastPara="1" wrap="square" lIns="68569" tIns="68569" rIns="68569" bIns="68569" anchor="ctr" anchorCtr="0">
            <a:noAutofit/>
          </a:bodyPr>
          <a:lstStyle/>
          <a:p>
            <a:endParaRPr sz="1000" b="1">
              <a:solidFill>
                <a:srgbClr val="434343"/>
              </a:solidFill>
              <a:latin typeface="Raleway Light" panose="020B0604020202020204" charset="0"/>
              <a:ea typeface="Raleway Light"/>
              <a:cs typeface="Raleway Light"/>
              <a:sym typeface="Raleway Light"/>
            </a:endParaRPr>
          </a:p>
        </p:txBody>
      </p:sp>
      <p:pic>
        <p:nvPicPr>
          <p:cNvPr id="26" name="Image 25"/>
          <p:cNvPicPr>
            <a:picLocks noChangeAspect="1"/>
          </p:cNvPicPr>
          <p:nvPr/>
        </p:nvPicPr>
        <p:blipFill>
          <a:blip r:embed="rId3"/>
          <a:stretch>
            <a:fillRect/>
          </a:stretch>
        </p:blipFill>
        <p:spPr>
          <a:xfrm rot="5400000">
            <a:off x="3388237" y="3240776"/>
            <a:ext cx="445047" cy="24386"/>
          </a:xfrm>
          <a:prstGeom prst="rect">
            <a:avLst/>
          </a:prstGeom>
        </p:spPr>
      </p:pic>
    </p:spTree>
    <p:extLst>
      <p:ext uri="{BB962C8B-B14F-4D97-AF65-F5344CB8AC3E}">
        <p14:creationId xmlns:p14="http://schemas.microsoft.com/office/powerpoint/2010/main" val="3779905143"/>
      </p:ext>
    </p:extLst>
  </p:cSld>
  <p:clrMapOvr>
    <a:masterClrMapping/>
  </p:clrMapOvr>
  <p:transition spd="slow">
    <p:push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66"/>
          <p:cNvSpPr/>
          <p:nvPr/>
        </p:nvSpPr>
        <p:spPr>
          <a:xfrm>
            <a:off x="8045990" y="434051"/>
            <a:ext cx="782600" cy="660023"/>
          </a:xfrm>
          <a:custGeom>
            <a:avLst/>
            <a:gdLst/>
            <a:ahLst/>
            <a:cxnLst/>
            <a:rect l="0" t="0" r="0" b="0"/>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CF192C"/>
          </a:solidFill>
          <a:ln>
            <a:noFill/>
          </a:ln>
        </p:spPr>
        <p:txBody>
          <a:bodyPr spcFirstLastPara="1" wrap="square" lIns="68569" tIns="68569" rIns="68569" bIns="68569" anchor="ctr" anchorCtr="0">
            <a:noAutofit/>
          </a:bodyPr>
          <a:lstStyle/>
          <a:p>
            <a:endParaRPr sz="1050"/>
          </a:p>
        </p:txBody>
      </p:sp>
      <p:sp>
        <p:nvSpPr>
          <p:cNvPr id="3" name="Shape 364"/>
          <p:cNvSpPr txBox="1">
            <a:spLocks/>
          </p:cNvSpPr>
          <p:nvPr/>
        </p:nvSpPr>
        <p:spPr>
          <a:xfrm>
            <a:off x="841637" y="985263"/>
            <a:ext cx="1785557" cy="722587"/>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1pPr>
            <a:lvl2pPr lvl="1">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2pPr>
            <a:lvl3pPr lvl="2">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3pPr>
            <a:lvl4pPr lvl="3">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4pPr>
            <a:lvl5pPr lvl="4">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5pPr>
            <a:lvl6pPr lvl="5">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6pPr>
            <a:lvl7pPr lvl="6">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7pPr>
            <a:lvl8pPr lvl="7">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8pPr>
            <a:lvl9pPr lvl="8">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9pPr>
          </a:lstStyle>
          <a:p>
            <a:r>
              <a:rPr lang="fr-BE" sz="4000" b="1" dirty="0">
                <a:solidFill>
                  <a:srgbClr val="CF192C"/>
                </a:solidFill>
                <a:latin typeface="Raleway ExtraBold" panose="020B0604020202020204" charset="0"/>
              </a:rPr>
              <a:t>Merci !</a:t>
            </a:r>
          </a:p>
        </p:txBody>
      </p:sp>
      <p:sp>
        <p:nvSpPr>
          <p:cNvPr id="4" name="Shape 365"/>
          <p:cNvSpPr txBox="1">
            <a:spLocks/>
          </p:cNvSpPr>
          <p:nvPr/>
        </p:nvSpPr>
        <p:spPr>
          <a:xfrm>
            <a:off x="841637" y="2264232"/>
            <a:ext cx="6967549" cy="1447875"/>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rgbClr val="FFB600"/>
              </a:buClr>
              <a:buSzPts val="1800"/>
              <a:buFont typeface="Raleway Light"/>
              <a:buChar char="●"/>
              <a:defRPr sz="1800" b="0" i="0" u="none" strike="noStrike" cap="none">
                <a:solidFill>
                  <a:srgbClr val="666666"/>
                </a:solidFill>
                <a:latin typeface="Raleway Light"/>
                <a:ea typeface="Raleway Light"/>
                <a:cs typeface="Raleway Light"/>
                <a:sym typeface="Raleway Light"/>
              </a:defRPr>
            </a:lvl1pPr>
            <a:lvl2pPr marL="914400" marR="0" lvl="1" indent="-342900" algn="l" rtl="0">
              <a:lnSpc>
                <a:spcPct val="100000"/>
              </a:lnSpc>
              <a:spcBef>
                <a:spcPts val="0"/>
              </a:spcBef>
              <a:spcAft>
                <a:spcPts val="0"/>
              </a:spcAft>
              <a:buClr>
                <a:srgbClr val="FFB600"/>
              </a:buClr>
              <a:buSzPts val="1800"/>
              <a:buFont typeface="Raleway Light"/>
              <a:buChar char="○"/>
              <a:defRPr sz="1800" b="0" i="0" u="none" strike="noStrike" cap="none">
                <a:solidFill>
                  <a:srgbClr val="666666"/>
                </a:solidFill>
                <a:latin typeface="Raleway Light"/>
                <a:ea typeface="Raleway Light"/>
                <a:cs typeface="Raleway Light"/>
                <a:sym typeface="Raleway Light"/>
              </a:defRPr>
            </a:lvl2pPr>
            <a:lvl3pPr marL="1371600" marR="0" lvl="2" indent="-342900" algn="l" rtl="0">
              <a:lnSpc>
                <a:spcPct val="100000"/>
              </a:lnSpc>
              <a:spcBef>
                <a:spcPts val="0"/>
              </a:spcBef>
              <a:spcAft>
                <a:spcPts val="0"/>
              </a:spcAft>
              <a:buClr>
                <a:srgbClr val="FFB600"/>
              </a:buClr>
              <a:buSzPts val="1800"/>
              <a:buFont typeface="Raleway Light"/>
              <a:buChar char="■"/>
              <a:defRPr sz="1800" b="0" i="0" u="none" strike="noStrike" cap="none">
                <a:solidFill>
                  <a:srgbClr val="666666"/>
                </a:solidFill>
                <a:latin typeface="Raleway Light"/>
                <a:ea typeface="Raleway Light"/>
                <a:cs typeface="Raleway Light"/>
                <a:sym typeface="Raleway Light"/>
              </a:defRPr>
            </a:lvl3pPr>
            <a:lvl4pPr marL="1828800" marR="0" lvl="3" indent="-342900" algn="l" rtl="0">
              <a:lnSpc>
                <a:spcPct val="100000"/>
              </a:lnSpc>
              <a:spcBef>
                <a:spcPts val="0"/>
              </a:spcBef>
              <a:spcAft>
                <a:spcPts val="0"/>
              </a:spcAft>
              <a:buClr>
                <a:srgbClr val="666666"/>
              </a:buClr>
              <a:buSzPts val="1800"/>
              <a:buFont typeface="Raleway Light"/>
              <a:buChar char="●"/>
              <a:defRPr sz="1800" b="0" i="0" u="none" strike="noStrike" cap="none">
                <a:solidFill>
                  <a:srgbClr val="666666"/>
                </a:solidFill>
                <a:latin typeface="Raleway Light"/>
                <a:ea typeface="Raleway Light"/>
                <a:cs typeface="Raleway Light"/>
                <a:sym typeface="Raleway Light"/>
              </a:defRPr>
            </a:lvl4pPr>
            <a:lvl5pPr marL="2286000" marR="0" lvl="4" indent="-342900" algn="l" rtl="0">
              <a:lnSpc>
                <a:spcPct val="100000"/>
              </a:lnSpc>
              <a:spcBef>
                <a:spcPts val="0"/>
              </a:spcBef>
              <a:spcAft>
                <a:spcPts val="0"/>
              </a:spcAft>
              <a:buClr>
                <a:srgbClr val="666666"/>
              </a:buClr>
              <a:buSzPts val="1800"/>
              <a:buFont typeface="Raleway Light"/>
              <a:buChar char="○"/>
              <a:defRPr sz="1800" b="0" i="0" u="none" strike="noStrike" cap="none">
                <a:solidFill>
                  <a:srgbClr val="666666"/>
                </a:solidFill>
                <a:latin typeface="Raleway Light"/>
                <a:ea typeface="Raleway Light"/>
                <a:cs typeface="Raleway Light"/>
                <a:sym typeface="Raleway Light"/>
              </a:defRPr>
            </a:lvl5pPr>
            <a:lvl6pPr marL="2743200" marR="0" lvl="5" indent="-342900" algn="l" rtl="0">
              <a:lnSpc>
                <a:spcPct val="100000"/>
              </a:lnSpc>
              <a:spcBef>
                <a:spcPts val="0"/>
              </a:spcBef>
              <a:spcAft>
                <a:spcPts val="0"/>
              </a:spcAft>
              <a:buClr>
                <a:srgbClr val="666666"/>
              </a:buClr>
              <a:buSzPts val="1800"/>
              <a:buFont typeface="Raleway Light"/>
              <a:buChar char="■"/>
              <a:defRPr sz="1800" b="0" i="0" u="none" strike="noStrike" cap="none">
                <a:solidFill>
                  <a:srgbClr val="666666"/>
                </a:solidFill>
                <a:latin typeface="Raleway Light"/>
                <a:ea typeface="Raleway Light"/>
                <a:cs typeface="Raleway Light"/>
                <a:sym typeface="Raleway Light"/>
              </a:defRPr>
            </a:lvl6pPr>
            <a:lvl7pPr marL="3200400" marR="0" lvl="6" indent="-342900" algn="l" rtl="0">
              <a:lnSpc>
                <a:spcPct val="100000"/>
              </a:lnSpc>
              <a:spcBef>
                <a:spcPts val="0"/>
              </a:spcBef>
              <a:spcAft>
                <a:spcPts val="0"/>
              </a:spcAft>
              <a:buClr>
                <a:srgbClr val="666666"/>
              </a:buClr>
              <a:buSzPts val="1800"/>
              <a:buFont typeface="Raleway Light"/>
              <a:buChar char="●"/>
              <a:defRPr sz="1800" b="0" i="0" u="none" strike="noStrike" cap="none">
                <a:solidFill>
                  <a:srgbClr val="666666"/>
                </a:solidFill>
                <a:latin typeface="Raleway Light"/>
                <a:ea typeface="Raleway Light"/>
                <a:cs typeface="Raleway Light"/>
                <a:sym typeface="Raleway Light"/>
              </a:defRPr>
            </a:lvl7pPr>
            <a:lvl8pPr marL="3657600" marR="0" lvl="7" indent="-342900" algn="l" rtl="0">
              <a:lnSpc>
                <a:spcPct val="100000"/>
              </a:lnSpc>
              <a:spcBef>
                <a:spcPts val="0"/>
              </a:spcBef>
              <a:spcAft>
                <a:spcPts val="0"/>
              </a:spcAft>
              <a:buClr>
                <a:srgbClr val="666666"/>
              </a:buClr>
              <a:buSzPts val="1800"/>
              <a:buFont typeface="Raleway Light"/>
              <a:buChar char="○"/>
              <a:defRPr sz="1800" b="0" i="0" u="none" strike="noStrike" cap="none">
                <a:solidFill>
                  <a:srgbClr val="666666"/>
                </a:solidFill>
                <a:latin typeface="Raleway Light"/>
                <a:ea typeface="Raleway Light"/>
                <a:cs typeface="Raleway Light"/>
                <a:sym typeface="Raleway Light"/>
              </a:defRPr>
            </a:lvl8pPr>
            <a:lvl9pPr marL="4114800" marR="0" lvl="8" indent="-342900" algn="l" rtl="0">
              <a:lnSpc>
                <a:spcPct val="100000"/>
              </a:lnSpc>
              <a:spcBef>
                <a:spcPts val="0"/>
              </a:spcBef>
              <a:spcAft>
                <a:spcPts val="0"/>
              </a:spcAft>
              <a:buClr>
                <a:srgbClr val="666666"/>
              </a:buClr>
              <a:buSzPts val="1800"/>
              <a:buFont typeface="Raleway Light"/>
              <a:buChar char="■"/>
              <a:defRPr sz="1800" b="0" i="0" u="none" strike="noStrike" cap="none">
                <a:solidFill>
                  <a:srgbClr val="666666"/>
                </a:solidFill>
                <a:latin typeface="Raleway Light"/>
                <a:ea typeface="Raleway Light"/>
                <a:cs typeface="Raleway Light"/>
                <a:sym typeface="Raleway Light"/>
              </a:defRPr>
            </a:lvl9pPr>
          </a:lstStyle>
          <a:p>
            <a:pPr marL="0" indent="0">
              <a:buNone/>
            </a:pPr>
            <a:r>
              <a:rPr lang="fr-BE" sz="2500" b="1" dirty="0"/>
              <a:t>Des questions </a:t>
            </a:r>
            <a:r>
              <a:rPr lang="fr-BE" sz="2500" b="1" dirty="0" smtClean="0"/>
              <a:t>?</a:t>
            </a:r>
          </a:p>
          <a:p>
            <a:pPr marL="0" indent="0">
              <a:buNone/>
            </a:pPr>
            <a:r>
              <a:rPr lang="fr-BE" sz="1500" b="1" dirty="0" smtClean="0"/>
              <a:t>Nos </a:t>
            </a:r>
            <a:r>
              <a:rPr lang="fr-BE" sz="1500" b="1" dirty="0"/>
              <a:t>collaborateurs auprès </a:t>
            </a:r>
            <a:r>
              <a:rPr lang="fr-BE" sz="1500" b="1" dirty="0" smtClean="0"/>
              <a:t>de </a:t>
            </a:r>
            <a:r>
              <a:rPr lang="fr-BE" sz="1500" b="1" dirty="0"/>
              <a:t>différents stands sont à votre disposition ! </a:t>
            </a:r>
            <a:r>
              <a:rPr lang="fr-BE" sz="1000" b="1" dirty="0"/>
              <a:t>(</a:t>
            </a:r>
            <a:r>
              <a:rPr lang="fr-BE" sz="1000" b="1" dirty="0" err="1"/>
              <a:t>cfr</a:t>
            </a:r>
            <a:r>
              <a:rPr lang="fr-BE" sz="1000" b="1" dirty="0"/>
              <a:t>  aperçu des stands dans la farde)</a:t>
            </a:r>
          </a:p>
          <a:p>
            <a:pPr marL="0" indent="0">
              <a:buNone/>
            </a:pPr>
            <a:endParaRPr lang="fr-BE" sz="3600" b="1" dirty="0"/>
          </a:p>
        </p:txBody>
      </p:sp>
    </p:spTree>
    <p:extLst>
      <p:ext uri="{BB962C8B-B14F-4D97-AF65-F5344CB8AC3E}">
        <p14:creationId xmlns:p14="http://schemas.microsoft.com/office/powerpoint/2010/main" val="110704118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prstGeom prst="rect">
            <a:avLst/>
          </a:prstGeom>
        </p:spPr>
        <p:txBody>
          <a:bodyPr spcFirstLastPara="1" wrap="square" lIns="0" tIns="91425" rIns="91425" bIns="91425" anchor="t" anchorCtr="0">
            <a:noAutofit/>
          </a:bodyPr>
          <a:lstStyle/>
          <a:p>
            <a:pPr marL="0" lvl="0" indent="0">
              <a:spcBef>
                <a:spcPts val="0"/>
              </a:spcBef>
              <a:spcAft>
                <a:spcPts val="0"/>
              </a:spcAft>
              <a:buNone/>
            </a:pPr>
            <a:r>
              <a:rPr lang="en" sz="3500" dirty="0" smtClean="0"/>
              <a:t>Notre </a:t>
            </a:r>
            <a:r>
              <a:rPr lang="en" sz="3500" dirty="0" smtClean="0">
                <a:solidFill>
                  <a:srgbClr val="CF192C"/>
                </a:solidFill>
              </a:rPr>
              <a:t>mission</a:t>
            </a:r>
            <a:endParaRPr sz="3500" dirty="0">
              <a:solidFill>
                <a:srgbClr val="CF192C"/>
              </a:solidFill>
            </a:endParaRPr>
          </a:p>
        </p:txBody>
      </p:sp>
      <p:sp>
        <p:nvSpPr>
          <p:cNvPr id="102" name="Shape 102"/>
          <p:cNvSpPr txBox="1">
            <a:spLocks noGrp="1"/>
          </p:cNvSpPr>
          <p:nvPr>
            <p:ph type="body" idx="1"/>
          </p:nvPr>
        </p:nvSpPr>
        <p:spPr>
          <a:xfrm>
            <a:off x="922000" y="1467844"/>
            <a:ext cx="4417645" cy="3027600"/>
          </a:xfrm>
          <a:prstGeom prst="rect">
            <a:avLst/>
          </a:prstGeom>
        </p:spPr>
        <p:txBody>
          <a:bodyPr spcFirstLastPara="1" wrap="square" lIns="0" tIns="91425" rIns="91425" bIns="91425" anchor="t" anchorCtr="0">
            <a:noAutofit/>
          </a:bodyPr>
          <a:lstStyle/>
          <a:p>
            <a:r>
              <a:rPr lang="fr-BE" sz="1500" dirty="0"/>
              <a:t>Fedasil est chargée de l’</a:t>
            </a:r>
            <a:r>
              <a:rPr lang="fr-BE" sz="1500" b="1" dirty="0"/>
              <a:t>accueil </a:t>
            </a:r>
            <a:r>
              <a:rPr lang="fr-BE" sz="1500" dirty="0"/>
              <a:t>des demandeurs </a:t>
            </a:r>
            <a:r>
              <a:rPr lang="fr-BE" sz="1500" dirty="0" smtClean="0"/>
              <a:t>de protection internationale </a:t>
            </a:r>
            <a:r>
              <a:rPr lang="fr-BE" sz="1500" dirty="0"/>
              <a:t>et d’autres groupes cibles en </a:t>
            </a:r>
            <a:r>
              <a:rPr lang="fr-BE" sz="1500" dirty="0" smtClean="0"/>
              <a:t>Belgique</a:t>
            </a:r>
          </a:p>
          <a:p>
            <a:endParaRPr lang="fr-BE" sz="1500" dirty="0" smtClean="0"/>
          </a:p>
          <a:p>
            <a:r>
              <a:rPr lang="fr-BE" sz="1500" dirty="0" smtClean="0"/>
              <a:t>Fedasil assure la </a:t>
            </a:r>
            <a:r>
              <a:rPr lang="fr-BE" sz="1500" b="1" dirty="0"/>
              <a:t>qualité</a:t>
            </a:r>
            <a:r>
              <a:rPr lang="fr-BE" sz="1500" dirty="0"/>
              <a:t> de </a:t>
            </a:r>
            <a:r>
              <a:rPr lang="fr-BE" sz="1500" dirty="0" smtClean="0"/>
              <a:t>l’accueil dans </a:t>
            </a:r>
            <a:r>
              <a:rPr lang="fr-BE" sz="1500" dirty="0"/>
              <a:t>tout le réseau </a:t>
            </a:r>
            <a:r>
              <a:rPr lang="fr-BE" sz="1500" dirty="0" smtClean="0"/>
              <a:t>d’accueil </a:t>
            </a:r>
            <a:endParaRPr lang="fr-BE" sz="1500" dirty="0" smtClean="0"/>
          </a:p>
          <a:p>
            <a:endParaRPr lang="fr-BE" sz="1500" dirty="0"/>
          </a:p>
          <a:p>
            <a:r>
              <a:rPr lang="fr-BE" sz="1500" dirty="0" smtClean="0"/>
              <a:t>Fedasil coordonne le </a:t>
            </a:r>
            <a:r>
              <a:rPr lang="fr-BE" sz="1500" b="1" dirty="0"/>
              <a:t>retour volontaire </a:t>
            </a:r>
            <a:r>
              <a:rPr lang="fr-BE" sz="1500" dirty="0"/>
              <a:t>des migrants depuis la Belgique jusque dans leur pays d’origine.</a:t>
            </a:r>
          </a:p>
        </p:txBody>
      </p:sp>
      <p:grpSp>
        <p:nvGrpSpPr>
          <p:cNvPr id="104" name="Shape 104"/>
          <p:cNvGrpSpPr/>
          <p:nvPr/>
        </p:nvGrpSpPr>
        <p:grpSpPr>
          <a:xfrm>
            <a:off x="8119638" y="225980"/>
            <a:ext cx="539546" cy="879605"/>
            <a:chOff x="6730350" y="2315900"/>
            <a:chExt cx="257700" cy="420100"/>
          </a:xfrm>
        </p:grpSpPr>
        <p:sp>
          <p:nvSpPr>
            <p:cNvPr id="105" name="Shape 105"/>
            <p:cNvSpPr/>
            <p:nvPr/>
          </p:nvSpPr>
          <p:spPr>
            <a:xfrm>
              <a:off x="6807900" y="2671250"/>
              <a:ext cx="102600" cy="22625"/>
            </a:xfrm>
            <a:custGeom>
              <a:avLst/>
              <a:gdLst/>
              <a:ahLst/>
              <a:cxnLst/>
              <a:rect l="0" t="0" r="0" b="0"/>
              <a:pathLst>
                <a:path w="4104" h="905" extrusionOk="0">
                  <a:moveTo>
                    <a:pt x="1" y="1"/>
                  </a:moveTo>
                  <a:lnTo>
                    <a:pt x="1" y="905"/>
                  </a:lnTo>
                  <a:lnTo>
                    <a:pt x="4104" y="905"/>
                  </a:lnTo>
                  <a:lnTo>
                    <a:pt x="4104" y="1"/>
                  </a:lnTo>
                  <a:close/>
                </a:path>
              </a:pathLst>
            </a:custGeom>
            <a:solidFill>
              <a:srgbClr val="CF192C"/>
            </a:solidFill>
            <a:ln>
              <a:noFill/>
            </a:ln>
          </p:spPr>
          <p:txBody>
            <a:bodyPr spcFirstLastPara="1" wrap="square" lIns="91425" tIns="91425" rIns="91425" bIns="91425" anchor="ctr" anchorCtr="0">
              <a:noAutofit/>
            </a:bodyPr>
            <a:lstStyle/>
            <a:p>
              <a:endParaRPr/>
            </a:p>
          </p:txBody>
        </p:sp>
        <p:sp>
          <p:nvSpPr>
            <p:cNvPr id="106" name="Shape 106"/>
            <p:cNvSpPr/>
            <p:nvPr/>
          </p:nvSpPr>
          <p:spPr>
            <a:xfrm>
              <a:off x="6807900" y="2636450"/>
              <a:ext cx="102600" cy="22625"/>
            </a:xfrm>
            <a:custGeom>
              <a:avLst/>
              <a:gdLst/>
              <a:ahLst/>
              <a:cxnLst/>
              <a:rect l="0" t="0" r="0" b="0"/>
              <a:pathLst>
                <a:path w="4104" h="905" extrusionOk="0">
                  <a:moveTo>
                    <a:pt x="1" y="1"/>
                  </a:moveTo>
                  <a:lnTo>
                    <a:pt x="1" y="905"/>
                  </a:lnTo>
                  <a:lnTo>
                    <a:pt x="4104" y="905"/>
                  </a:lnTo>
                  <a:lnTo>
                    <a:pt x="4104" y="1"/>
                  </a:lnTo>
                  <a:close/>
                </a:path>
              </a:pathLst>
            </a:custGeom>
            <a:solidFill>
              <a:srgbClr val="CF192C"/>
            </a:solidFill>
            <a:ln>
              <a:noFill/>
            </a:ln>
          </p:spPr>
          <p:txBody>
            <a:bodyPr spcFirstLastPara="1" wrap="square" lIns="91425" tIns="91425" rIns="91425" bIns="91425" anchor="ctr" anchorCtr="0">
              <a:noAutofit/>
            </a:bodyPr>
            <a:lstStyle/>
            <a:p>
              <a:endParaRPr/>
            </a:p>
          </p:txBody>
        </p:sp>
        <p:sp>
          <p:nvSpPr>
            <p:cNvPr id="107" name="Shape 107"/>
            <p:cNvSpPr/>
            <p:nvPr/>
          </p:nvSpPr>
          <p:spPr>
            <a:xfrm>
              <a:off x="6807900" y="2706075"/>
              <a:ext cx="102600" cy="29925"/>
            </a:xfrm>
            <a:custGeom>
              <a:avLst/>
              <a:gdLst/>
              <a:ahLst/>
              <a:cxnLst/>
              <a:rect l="0" t="0" r="0" b="0"/>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rgbClr val="CF192C"/>
            </a:solidFill>
            <a:ln>
              <a:noFill/>
            </a:ln>
          </p:spPr>
          <p:txBody>
            <a:bodyPr spcFirstLastPara="1" wrap="square" lIns="91425" tIns="91425" rIns="91425" bIns="91425" anchor="ctr" anchorCtr="0">
              <a:noAutofit/>
            </a:bodyPr>
            <a:lstStyle/>
            <a:p>
              <a:endParaRPr/>
            </a:p>
          </p:txBody>
        </p:sp>
        <p:sp>
          <p:nvSpPr>
            <p:cNvPr id="108" name="Shape 108"/>
            <p:cNvSpPr/>
            <p:nvPr/>
          </p:nvSpPr>
          <p:spPr>
            <a:xfrm>
              <a:off x="6811575" y="2463675"/>
              <a:ext cx="95275" cy="160600"/>
            </a:xfrm>
            <a:custGeom>
              <a:avLst/>
              <a:gdLst/>
              <a:ahLst/>
              <a:cxnLst/>
              <a:rect l="0" t="0" r="0" b="0"/>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rgbClr val="CF192C"/>
            </a:solidFill>
            <a:ln>
              <a:noFill/>
            </a:ln>
          </p:spPr>
          <p:txBody>
            <a:bodyPr spcFirstLastPara="1" wrap="square" lIns="91425" tIns="91425" rIns="91425" bIns="91425" anchor="ctr" anchorCtr="0">
              <a:noAutofit/>
            </a:bodyPr>
            <a:lstStyle/>
            <a:p>
              <a:endParaRPr/>
            </a:p>
          </p:txBody>
        </p:sp>
        <p:sp>
          <p:nvSpPr>
            <p:cNvPr id="109" name="Shape 109"/>
            <p:cNvSpPr/>
            <p:nvPr/>
          </p:nvSpPr>
          <p:spPr>
            <a:xfrm>
              <a:off x="6730350" y="2315900"/>
              <a:ext cx="257700" cy="308375"/>
            </a:xfrm>
            <a:custGeom>
              <a:avLst/>
              <a:gdLst/>
              <a:ahLst/>
              <a:cxnLst/>
              <a:rect l="0" t="0" r="0" b="0"/>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rgbClr val="CF192C"/>
            </a:solidFill>
            <a:ln>
              <a:noFill/>
            </a:ln>
          </p:spPr>
          <p:txBody>
            <a:bodyPr spcFirstLastPara="1" wrap="square" lIns="91425" tIns="91425" rIns="91425" bIns="91425" anchor="ctr" anchorCtr="0">
              <a:noAutofit/>
            </a:bodyPr>
            <a:lstStyle/>
            <a:p>
              <a:endParaRPr/>
            </a:p>
          </p:txBody>
        </p:sp>
      </p:grpSp>
      <p:pic>
        <p:nvPicPr>
          <p:cNvPr id="2" name="Afbeelding 1"/>
          <p:cNvPicPr>
            <a:picLocks noChangeAspect="1"/>
          </p:cNvPicPr>
          <p:nvPr/>
        </p:nvPicPr>
        <p:blipFill rotWithShape="1">
          <a:blip r:embed="rId3">
            <a:extLst>
              <a:ext uri="{28A0092B-C50C-407E-A947-70E740481C1C}">
                <a14:useLocalDpi xmlns:a14="http://schemas.microsoft.com/office/drawing/2010/main" val="0"/>
              </a:ext>
            </a:extLst>
          </a:blip>
          <a:srcRect l="15318" r="24656" b="9853"/>
          <a:stretch/>
        </p:blipFill>
        <p:spPr>
          <a:xfrm>
            <a:off x="5310717" y="1074256"/>
            <a:ext cx="3240000" cy="3240000"/>
          </a:xfrm>
          <a:prstGeom prst="ellipse">
            <a:avLst/>
          </a:prstGeom>
        </p:spPr>
      </p:pic>
    </p:spTree>
    <p:extLst>
      <p:ext uri="{BB962C8B-B14F-4D97-AF65-F5344CB8AC3E}">
        <p14:creationId xmlns:p14="http://schemas.microsoft.com/office/powerpoint/2010/main" val="3207468046"/>
      </p:ext>
    </p:extLst>
  </p:cSld>
  <p:clrMapOvr>
    <a:masterClrMapping/>
  </p:clrMapOvr>
  <p:transition spd="slow">
    <p:push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idx="4294967295"/>
          </p:nvPr>
        </p:nvSpPr>
        <p:spPr>
          <a:xfrm>
            <a:off x="3412131" y="2071020"/>
            <a:ext cx="4626255" cy="2473684"/>
          </a:xfrm>
        </p:spPr>
        <p:txBody>
          <a:bodyPr numCol="2" spcCol="108000"/>
          <a:lstStyle/>
          <a:p>
            <a:pPr>
              <a:lnSpc>
                <a:spcPct val="150000"/>
              </a:lnSpc>
            </a:pPr>
            <a:r>
              <a:rPr lang="fr-BE" sz="1200" dirty="0" smtClean="0">
                <a:solidFill>
                  <a:schemeClr val="bg1"/>
                </a:solidFill>
              </a:rPr>
              <a:t>Liens utiles </a:t>
            </a:r>
            <a:r>
              <a:rPr lang="fr-BE" sz="1200" b="1" dirty="0" smtClean="0">
                <a:solidFill>
                  <a:schemeClr val="bg1"/>
                </a:solidFill>
                <a:latin typeface="Raleway" panose="020B0604020202020204" charset="0"/>
              </a:rPr>
              <a:t/>
            </a:r>
            <a:br>
              <a:rPr lang="fr-BE" sz="1200" b="1" dirty="0" smtClean="0">
                <a:solidFill>
                  <a:schemeClr val="bg1"/>
                </a:solidFill>
                <a:latin typeface="Raleway" panose="020B0604020202020204" charset="0"/>
              </a:rPr>
            </a:br>
            <a:r>
              <a:rPr lang="fr-BE" sz="1200" dirty="0" smtClean="0">
                <a:solidFill>
                  <a:schemeClr val="bg1"/>
                </a:solidFill>
                <a:latin typeface="Raleway" panose="020B0604020202020204" charset="0"/>
              </a:rPr>
              <a:t>www.fedasil.be</a:t>
            </a:r>
            <a:r>
              <a:rPr lang="fr-BE" sz="1200" b="1" dirty="0" smtClean="0">
                <a:solidFill>
                  <a:schemeClr val="bg1"/>
                </a:solidFill>
                <a:latin typeface="Raleway" panose="020B0604020202020204" charset="0"/>
              </a:rPr>
              <a:t/>
            </a:r>
            <a:br>
              <a:rPr lang="fr-BE" sz="1200" b="1" dirty="0" smtClean="0">
                <a:solidFill>
                  <a:schemeClr val="bg1"/>
                </a:solidFill>
                <a:latin typeface="Raleway" panose="020B0604020202020204" charset="0"/>
              </a:rPr>
            </a:br>
            <a:r>
              <a:rPr lang="fr-BE" sz="1200" dirty="0" smtClean="0">
                <a:solidFill>
                  <a:schemeClr val="bg1"/>
                </a:solidFill>
                <a:latin typeface="Raleway" panose="020B0604020202020204" charset="0"/>
              </a:rPr>
              <a:t>www.cgra.be</a:t>
            </a:r>
            <a:br>
              <a:rPr lang="fr-BE" sz="1200" dirty="0" smtClean="0">
                <a:solidFill>
                  <a:schemeClr val="bg1"/>
                </a:solidFill>
                <a:latin typeface="Raleway" panose="020B0604020202020204" charset="0"/>
              </a:rPr>
            </a:br>
            <a:r>
              <a:rPr lang="fr-BE" sz="1200" dirty="0" smtClean="0">
                <a:solidFill>
                  <a:schemeClr val="bg1"/>
                </a:solidFill>
                <a:latin typeface="Raleway" panose="020B0604020202020204" charset="0"/>
              </a:rPr>
              <a:t>www.retourvolontaire.be</a:t>
            </a:r>
            <a:br>
              <a:rPr lang="fr-BE" sz="1200" dirty="0" smtClean="0">
                <a:solidFill>
                  <a:schemeClr val="bg1"/>
                </a:solidFill>
                <a:latin typeface="Raleway" panose="020B0604020202020204" charset="0"/>
              </a:rPr>
            </a:br>
            <a:r>
              <a:rPr lang="fr-BE" sz="1200" dirty="0" smtClean="0">
                <a:solidFill>
                  <a:schemeClr val="bg1"/>
                </a:solidFill>
                <a:latin typeface="Raleway" panose="020B0604020202020204" charset="0"/>
              </a:rPr>
              <a:t>www.reinstallation.be</a:t>
            </a:r>
            <a:br>
              <a:rPr lang="fr-BE" sz="1200" dirty="0" smtClean="0">
                <a:solidFill>
                  <a:schemeClr val="bg1"/>
                </a:solidFill>
                <a:latin typeface="Raleway" panose="020B0604020202020204" charset="0"/>
              </a:rPr>
            </a:br>
            <a:r>
              <a:rPr lang="fr-BE" sz="1200" dirty="0" smtClean="0">
                <a:solidFill>
                  <a:schemeClr val="bg1"/>
                </a:solidFill>
                <a:latin typeface="Raleway" panose="020B0604020202020204" charset="0"/>
              </a:rPr>
              <a:t>www.croix-rouge.be</a:t>
            </a:r>
            <a:br>
              <a:rPr lang="fr-BE" sz="1200" dirty="0" smtClean="0">
                <a:solidFill>
                  <a:schemeClr val="bg1"/>
                </a:solidFill>
                <a:latin typeface="Raleway" panose="020B0604020202020204" charset="0"/>
              </a:rPr>
            </a:br>
            <a:r>
              <a:rPr lang="fr-BE" sz="1200" dirty="0" smtClean="0">
                <a:solidFill>
                  <a:schemeClr val="bg1"/>
                </a:solidFill>
                <a:latin typeface="Raleway" panose="020B0604020202020204" charset="0"/>
              </a:rPr>
              <a:t>www.rodekruis.be</a:t>
            </a:r>
            <a:br>
              <a:rPr lang="fr-BE" sz="1200" dirty="0" smtClean="0">
                <a:solidFill>
                  <a:schemeClr val="bg1"/>
                </a:solidFill>
                <a:latin typeface="Raleway" panose="020B0604020202020204" charset="0"/>
              </a:rPr>
            </a:br>
            <a:r>
              <a:rPr lang="fr-BE" sz="1200" dirty="0" smtClean="0">
                <a:solidFill>
                  <a:schemeClr val="bg1"/>
                </a:solidFill>
                <a:latin typeface="Raleway" panose="020B0604020202020204" charset="0"/>
              </a:rPr>
              <a:t>www.samusocial.be</a:t>
            </a:r>
            <a:br>
              <a:rPr lang="fr-BE" sz="1200" dirty="0" smtClean="0">
                <a:solidFill>
                  <a:schemeClr val="bg1"/>
                </a:solidFill>
                <a:latin typeface="Raleway" panose="020B0604020202020204" charset="0"/>
              </a:rPr>
            </a:br>
            <a:r>
              <a:rPr lang="fr-BE" sz="1200" dirty="0" smtClean="0">
                <a:solidFill>
                  <a:schemeClr val="bg1"/>
                </a:solidFill>
                <a:latin typeface="Raleway" panose="020B0604020202020204" charset="0"/>
              </a:rPr>
              <a:t/>
            </a:r>
            <a:br>
              <a:rPr lang="fr-BE" sz="1200" dirty="0" smtClean="0">
                <a:solidFill>
                  <a:schemeClr val="bg1"/>
                </a:solidFill>
                <a:latin typeface="Raleway" panose="020B0604020202020204" charset="0"/>
              </a:rPr>
            </a:br>
            <a:r>
              <a:rPr lang="fr-BE" sz="1200" dirty="0" smtClean="0">
                <a:solidFill>
                  <a:schemeClr val="bg1"/>
                </a:solidFill>
                <a:latin typeface="Raleway" panose="020B0604020202020204" charset="0"/>
              </a:rPr>
              <a:t/>
            </a:r>
            <a:br>
              <a:rPr lang="fr-BE" sz="1200" dirty="0" smtClean="0">
                <a:solidFill>
                  <a:schemeClr val="bg1"/>
                </a:solidFill>
                <a:latin typeface="Raleway" panose="020B0604020202020204" charset="0"/>
              </a:rPr>
            </a:br>
            <a:r>
              <a:rPr lang="fr-BE" sz="1200" dirty="0" smtClean="0">
                <a:solidFill>
                  <a:schemeClr val="bg1"/>
                </a:solidFill>
                <a:latin typeface="Raleway" panose="020B0604020202020204" charset="0"/>
              </a:rPr>
              <a:t/>
            </a:r>
            <a:br>
              <a:rPr lang="fr-BE" sz="1200" dirty="0" smtClean="0">
                <a:solidFill>
                  <a:schemeClr val="bg1"/>
                </a:solidFill>
                <a:latin typeface="Raleway" panose="020B0604020202020204" charset="0"/>
              </a:rPr>
            </a:br>
            <a:r>
              <a:rPr lang="fr-BE" sz="1200" dirty="0" smtClean="0">
                <a:solidFill>
                  <a:schemeClr val="bg1"/>
                </a:solidFill>
                <a:latin typeface="Raleway" panose="020B0604020202020204" charset="0"/>
              </a:rPr>
              <a:t>www.dofi.ibz.be</a:t>
            </a:r>
            <a:br>
              <a:rPr lang="fr-BE" sz="1200" dirty="0" smtClean="0">
                <a:solidFill>
                  <a:schemeClr val="bg1"/>
                </a:solidFill>
                <a:latin typeface="Raleway" panose="020B0604020202020204" charset="0"/>
              </a:rPr>
            </a:br>
            <a:r>
              <a:rPr lang="fr-BE" sz="1200" dirty="0" smtClean="0">
                <a:solidFill>
                  <a:schemeClr val="bg1"/>
                </a:solidFill>
                <a:latin typeface="Raleway" panose="020B0604020202020204" charset="0"/>
              </a:rPr>
              <a:t>www.rvv-cce.be</a:t>
            </a:r>
            <a:br>
              <a:rPr lang="fr-BE" sz="1200" dirty="0" smtClean="0">
                <a:solidFill>
                  <a:schemeClr val="bg1"/>
                </a:solidFill>
                <a:latin typeface="Raleway" panose="020B0604020202020204" charset="0"/>
              </a:rPr>
            </a:br>
            <a:r>
              <a:rPr lang="fr-BE" sz="1200" dirty="0" smtClean="0">
                <a:solidFill>
                  <a:schemeClr val="bg1"/>
                </a:solidFill>
                <a:latin typeface="Raleway" panose="020B0604020202020204" charset="0"/>
              </a:rPr>
              <a:t>www.cpas.be</a:t>
            </a:r>
            <a:br>
              <a:rPr lang="fr-BE" sz="1200" dirty="0" smtClean="0">
                <a:solidFill>
                  <a:schemeClr val="bg1"/>
                </a:solidFill>
                <a:latin typeface="Raleway" panose="020B0604020202020204" charset="0"/>
              </a:rPr>
            </a:br>
            <a:r>
              <a:rPr lang="fr-BE" sz="1200" dirty="0" smtClean="0">
                <a:solidFill>
                  <a:schemeClr val="bg1"/>
                </a:solidFill>
                <a:latin typeface="Raleway" panose="020B0604020202020204" charset="0"/>
              </a:rPr>
              <a:t>www.caritasinternational.be</a:t>
            </a:r>
            <a:br>
              <a:rPr lang="fr-BE" sz="1200" dirty="0" smtClean="0">
                <a:solidFill>
                  <a:schemeClr val="bg1"/>
                </a:solidFill>
                <a:latin typeface="Raleway" panose="020B0604020202020204" charset="0"/>
              </a:rPr>
            </a:br>
            <a:r>
              <a:rPr lang="fr-BE" sz="1200" dirty="0" smtClean="0">
                <a:solidFill>
                  <a:schemeClr val="bg1"/>
                </a:solidFill>
                <a:latin typeface="Raleway" panose="020B0604020202020204" charset="0"/>
              </a:rPr>
              <a:t>www.belgium.iom.int</a:t>
            </a:r>
            <a:br>
              <a:rPr lang="fr-BE" sz="1200" dirty="0" smtClean="0">
                <a:solidFill>
                  <a:schemeClr val="bg1"/>
                </a:solidFill>
                <a:latin typeface="Raleway" panose="020B0604020202020204" charset="0"/>
              </a:rPr>
            </a:br>
            <a:r>
              <a:rPr lang="fr-BE" sz="1200" dirty="0" smtClean="0">
                <a:solidFill>
                  <a:schemeClr val="bg1"/>
                </a:solidFill>
                <a:latin typeface="Raleway" panose="020B0604020202020204" charset="0"/>
              </a:rPr>
              <a:t>www.cire.be</a:t>
            </a:r>
            <a:br>
              <a:rPr lang="fr-BE" sz="1200" dirty="0" smtClean="0">
                <a:solidFill>
                  <a:schemeClr val="bg1"/>
                </a:solidFill>
                <a:latin typeface="Raleway" panose="020B0604020202020204" charset="0"/>
              </a:rPr>
            </a:br>
            <a:r>
              <a:rPr lang="fr-BE" sz="1200" dirty="0" smtClean="0">
                <a:solidFill>
                  <a:schemeClr val="bg1"/>
                </a:solidFill>
                <a:latin typeface="Raleway" panose="020B0604020202020204" charset="0"/>
              </a:rPr>
              <a:t>www.unhcr.be</a:t>
            </a:r>
            <a:br>
              <a:rPr lang="fr-BE" sz="1200" dirty="0" smtClean="0">
                <a:solidFill>
                  <a:schemeClr val="bg1"/>
                </a:solidFill>
                <a:latin typeface="Raleway" panose="020B0604020202020204" charset="0"/>
              </a:rPr>
            </a:br>
            <a:r>
              <a:rPr lang="fr-BE" sz="1200" dirty="0" smtClean="0">
                <a:solidFill>
                  <a:schemeClr val="bg1"/>
                </a:solidFill>
                <a:latin typeface="Raleway" panose="020B0604020202020204" charset="0"/>
              </a:rPr>
              <a:t/>
            </a:r>
            <a:br>
              <a:rPr lang="fr-BE" sz="1200" dirty="0" smtClean="0">
                <a:solidFill>
                  <a:schemeClr val="bg1"/>
                </a:solidFill>
                <a:latin typeface="Raleway" panose="020B0604020202020204" charset="0"/>
              </a:rPr>
            </a:br>
            <a:endParaRPr lang="fr-BE" sz="1200" dirty="0">
              <a:solidFill>
                <a:schemeClr val="bg1"/>
              </a:solidFill>
              <a:latin typeface="Raleway" panose="020B0604020202020204" charset="0"/>
            </a:endParaRPr>
          </a:p>
        </p:txBody>
      </p:sp>
      <p:sp>
        <p:nvSpPr>
          <p:cNvPr id="8" name="Shape 366"/>
          <p:cNvSpPr/>
          <p:nvPr/>
        </p:nvSpPr>
        <p:spPr>
          <a:xfrm>
            <a:off x="8038386" y="375907"/>
            <a:ext cx="798007" cy="725835"/>
          </a:xfrm>
          <a:custGeom>
            <a:avLst/>
            <a:gdLst/>
            <a:ahLst/>
            <a:cxnLst/>
            <a:rect l="0" t="0" r="0" b="0"/>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bg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Titel 1"/>
          <p:cNvSpPr txBox="1">
            <a:spLocks/>
          </p:cNvSpPr>
          <p:nvPr/>
        </p:nvSpPr>
        <p:spPr>
          <a:xfrm>
            <a:off x="697832" y="2071020"/>
            <a:ext cx="2053184" cy="3098800"/>
          </a:xfrm>
          <a:prstGeom prst="rect">
            <a:avLst/>
          </a:prstGeom>
          <a:noFill/>
          <a:ln>
            <a:noFill/>
          </a:ln>
        </p:spPr>
        <p:txBody>
          <a:bodyPr spcFirstLastPara="1" wrap="square" lIns="0"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1pPr>
            <a:lvl2pPr lvl="1">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2pPr>
            <a:lvl3pPr lvl="2">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3pPr>
            <a:lvl4pPr lvl="3">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4pPr>
            <a:lvl5pPr lvl="4">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5pPr>
            <a:lvl6pPr lvl="5">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6pPr>
            <a:lvl7pPr lvl="6">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7pPr>
            <a:lvl8pPr lvl="7">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8pPr>
            <a:lvl9pPr lvl="8">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9pPr>
          </a:lstStyle>
          <a:p>
            <a:pPr>
              <a:lnSpc>
                <a:spcPct val="150000"/>
              </a:lnSpc>
            </a:pPr>
            <a:r>
              <a:rPr lang="nl-BE" sz="1200" b="1" dirty="0" smtClean="0">
                <a:solidFill>
                  <a:schemeClr val="bg1"/>
                </a:solidFill>
                <a:latin typeface="Raleway" panose="020B0604020202020204" charset="0"/>
              </a:rPr>
              <a:t>Fedasil</a:t>
            </a:r>
            <a:br>
              <a:rPr lang="nl-BE" sz="1200" b="1" dirty="0" smtClean="0">
                <a:solidFill>
                  <a:schemeClr val="bg1"/>
                </a:solidFill>
                <a:latin typeface="Raleway" panose="020B0604020202020204" charset="0"/>
              </a:rPr>
            </a:br>
            <a:r>
              <a:rPr lang="fr-BE" sz="1200" b="1" dirty="0" smtClean="0">
                <a:solidFill>
                  <a:schemeClr val="bg1"/>
                </a:solidFill>
                <a:latin typeface="Raleway" panose="020B0604020202020204" charset="0"/>
              </a:rPr>
              <a:t>Siège central</a:t>
            </a:r>
            <a:r>
              <a:rPr lang="nl-BE" sz="1200" b="1" dirty="0" smtClean="0">
                <a:solidFill>
                  <a:schemeClr val="bg1"/>
                </a:solidFill>
                <a:latin typeface="Raleway" panose="020B0604020202020204" charset="0"/>
              </a:rPr>
              <a:t> </a:t>
            </a:r>
            <a:br>
              <a:rPr lang="nl-BE" sz="1200" b="1" dirty="0" smtClean="0">
                <a:solidFill>
                  <a:schemeClr val="bg1"/>
                </a:solidFill>
                <a:latin typeface="Raleway" panose="020B0604020202020204" charset="0"/>
              </a:rPr>
            </a:br>
            <a:r>
              <a:rPr lang="fr-FR" sz="1200" dirty="0" smtClean="0">
                <a:solidFill>
                  <a:schemeClr val="bg1"/>
                </a:solidFill>
                <a:latin typeface="Raleway" panose="020B0604020202020204" charset="0"/>
              </a:rPr>
              <a:t>Rue des Chartreux 21</a:t>
            </a:r>
            <a:br>
              <a:rPr lang="fr-FR" sz="1200" dirty="0" smtClean="0">
                <a:solidFill>
                  <a:schemeClr val="bg1"/>
                </a:solidFill>
                <a:latin typeface="Raleway" panose="020B0604020202020204" charset="0"/>
              </a:rPr>
            </a:br>
            <a:r>
              <a:rPr lang="fr-FR" sz="1200" dirty="0" smtClean="0">
                <a:solidFill>
                  <a:schemeClr val="bg1"/>
                </a:solidFill>
                <a:latin typeface="Raleway" panose="020B0604020202020204" charset="0"/>
              </a:rPr>
              <a:t>B-1000 Bruxelles</a:t>
            </a:r>
            <a:br>
              <a:rPr lang="fr-FR" sz="1200" dirty="0" smtClean="0">
                <a:solidFill>
                  <a:schemeClr val="bg1"/>
                </a:solidFill>
                <a:latin typeface="Raleway" panose="020B0604020202020204" charset="0"/>
              </a:rPr>
            </a:br>
            <a:r>
              <a:rPr lang="nl-BE" sz="1200" dirty="0" smtClean="0">
                <a:solidFill>
                  <a:schemeClr val="bg1"/>
                </a:solidFill>
                <a:latin typeface="Raleway" panose="020B0604020202020204" charset="0"/>
              </a:rPr>
              <a:t>T 02/213 44 11 </a:t>
            </a:r>
            <a:br>
              <a:rPr lang="nl-BE" sz="1200" dirty="0" smtClean="0">
                <a:solidFill>
                  <a:schemeClr val="bg1"/>
                </a:solidFill>
                <a:latin typeface="Raleway" panose="020B0604020202020204" charset="0"/>
              </a:rPr>
            </a:br>
            <a:r>
              <a:rPr lang="nl-BE" sz="1200" dirty="0" smtClean="0">
                <a:solidFill>
                  <a:schemeClr val="bg1"/>
                </a:solidFill>
                <a:latin typeface="Raleway" panose="020B0604020202020204" charset="0"/>
              </a:rPr>
              <a:t>info@fedasil.be</a:t>
            </a:r>
            <a:br>
              <a:rPr lang="nl-BE" sz="1200" dirty="0" smtClean="0">
                <a:solidFill>
                  <a:schemeClr val="bg1"/>
                </a:solidFill>
                <a:latin typeface="Raleway" panose="020B0604020202020204" charset="0"/>
              </a:rPr>
            </a:br>
            <a:r>
              <a:rPr lang="nl-BE" sz="1200" dirty="0" smtClean="0">
                <a:solidFill>
                  <a:schemeClr val="bg1"/>
                </a:solidFill>
                <a:latin typeface="Raleway" panose="020B0604020202020204" charset="0"/>
              </a:rPr>
              <a:t>      @</a:t>
            </a:r>
            <a:r>
              <a:rPr lang="nl-BE" sz="1200" dirty="0" err="1" smtClean="0">
                <a:solidFill>
                  <a:schemeClr val="bg1"/>
                </a:solidFill>
                <a:latin typeface="Raleway" panose="020B0604020202020204" charset="0"/>
              </a:rPr>
              <a:t>FedasilInfo</a:t>
            </a:r>
            <a:r>
              <a:rPr lang="nl-BE" sz="1200" dirty="0" smtClean="0">
                <a:solidFill>
                  <a:schemeClr val="bg1"/>
                </a:solidFill>
                <a:latin typeface="Raleway" panose="020B0604020202020204" charset="0"/>
              </a:rPr>
              <a:t>  </a:t>
            </a:r>
            <a:br>
              <a:rPr lang="nl-BE" sz="1200" dirty="0" smtClean="0">
                <a:solidFill>
                  <a:schemeClr val="bg1"/>
                </a:solidFill>
                <a:latin typeface="Raleway" panose="020B0604020202020204" charset="0"/>
              </a:rPr>
            </a:br>
            <a:r>
              <a:rPr lang="nl-BE" sz="1200" dirty="0" smtClean="0">
                <a:solidFill>
                  <a:schemeClr val="bg1"/>
                </a:solidFill>
                <a:latin typeface="Raleway" panose="020B0604020202020204" charset="0"/>
              </a:rPr>
              <a:t>      @Fedasil</a:t>
            </a:r>
            <a:endParaRPr lang="nl-BE" sz="1200" dirty="0">
              <a:solidFill>
                <a:schemeClr val="bg1"/>
              </a:solidFill>
              <a:latin typeface="Raleway" panose="020B0604020202020204" charset="0"/>
            </a:endParaRPr>
          </a:p>
        </p:txBody>
      </p:sp>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799" y="3874517"/>
            <a:ext cx="194683" cy="194683"/>
          </a:xfrm>
          <a:prstGeom prst="rect">
            <a:avLst/>
          </a:prstGeom>
        </p:spPr>
      </p:pic>
      <p:pic>
        <p:nvPicPr>
          <p:cNvPr id="10" name="Afbeelding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4128961"/>
            <a:ext cx="194683" cy="194683"/>
          </a:xfrm>
          <a:prstGeom prst="rect">
            <a:avLst/>
          </a:prstGeom>
        </p:spPr>
      </p:pic>
    </p:spTree>
    <p:extLst>
      <p:ext uri="{BB962C8B-B14F-4D97-AF65-F5344CB8AC3E}">
        <p14:creationId xmlns:p14="http://schemas.microsoft.com/office/powerpoint/2010/main" val="3432929057"/>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922000" y="614066"/>
            <a:ext cx="6866100" cy="857400"/>
          </a:xfrm>
          <a:prstGeom prst="rect">
            <a:avLst/>
          </a:prstGeom>
        </p:spPr>
        <p:txBody>
          <a:bodyPr spcFirstLastPara="1" wrap="square" lIns="0" tIns="91425" rIns="91425" bIns="91425" anchor="t" anchorCtr="0">
            <a:noAutofit/>
          </a:bodyPr>
          <a:lstStyle/>
          <a:p>
            <a:pPr marL="0" lvl="0" indent="0" rtl="0">
              <a:spcBef>
                <a:spcPts val="0"/>
              </a:spcBef>
              <a:spcAft>
                <a:spcPts val="0"/>
              </a:spcAft>
              <a:buNone/>
            </a:pPr>
            <a:r>
              <a:rPr lang="en" sz="3500" dirty="0" smtClean="0"/>
              <a:t>Nos </a:t>
            </a:r>
            <a:r>
              <a:rPr lang="en" sz="3500" dirty="0" smtClean="0">
                <a:solidFill>
                  <a:srgbClr val="CF192C"/>
                </a:solidFill>
              </a:rPr>
              <a:t>activités</a:t>
            </a:r>
            <a:endParaRPr sz="3500" dirty="0">
              <a:solidFill>
                <a:srgbClr val="CF192C"/>
              </a:solidFill>
            </a:endParaRPr>
          </a:p>
        </p:txBody>
      </p:sp>
      <p:sp>
        <p:nvSpPr>
          <p:cNvPr id="69" name="Shape 69"/>
          <p:cNvSpPr txBox="1">
            <a:spLocks noGrp="1"/>
          </p:cNvSpPr>
          <p:nvPr>
            <p:ph type="body" idx="1"/>
          </p:nvPr>
        </p:nvSpPr>
        <p:spPr>
          <a:xfrm>
            <a:off x="831273" y="1683522"/>
            <a:ext cx="7657903" cy="2324456"/>
          </a:xfrm>
          <a:prstGeom prst="rect">
            <a:avLst/>
          </a:prstGeom>
        </p:spPr>
        <p:txBody>
          <a:bodyPr spcFirstLastPara="1" wrap="square" lIns="0" tIns="91425" rIns="0" bIns="0" numCol="2" spcCol="180000" anchor="t" anchorCtr="0">
            <a:noAutofit/>
          </a:bodyPr>
          <a:lstStyle/>
          <a:p>
            <a:pPr marL="144000" indent="-144000">
              <a:lnSpc>
                <a:spcPts val="1500"/>
              </a:lnSpc>
              <a:buSzPct val="100000"/>
            </a:pPr>
            <a:r>
              <a:rPr lang="fr-BE" sz="1400" dirty="0" smtClean="0"/>
              <a:t>Nous </a:t>
            </a:r>
            <a:r>
              <a:rPr lang="fr-BE" sz="1400" dirty="0"/>
              <a:t>octroyons une </a:t>
            </a:r>
            <a:r>
              <a:rPr lang="fr-BE" sz="1400" b="1" dirty="0"/>
              <a:t>aide matérielle </a:t>
            </a:r>
            <a:r>
              <a:rPr lang="fr-BE" sz="1400" dirty="0" smtClean="0"/>
              <a:t>aux </a:t>
            </a:r>
            <a:r>
              <a:rPr lang="fr-BE" sz="1400" dirty="0"/>
              <a:t>demandeurs </a:t>
            </a:r>
            <a:r>
              <a:rPr lang="fr-BE" sz="1400" dirty="0" smtClean="0"/>
              <a:t>de protection internationale </a:t>
            </a:r>
            <a:r>
              <a:rPr lang="fr-BE" sz="1400" dirty="0"/>
              <a:t>et aux autres étrangers ayant droit à </a:t>
            </a:r>
            <a:r>
              <a:rPr lang="fr-BE" sz="1400" dirty="0" smtClean="0"/>
              <a:t>l’accueil </a:t>
            </a:r>
            <a:endParaRPr lang="fr-BE" sz="1400" dirty="0" smtClean="0"/>
          </a:p>
          <a:p>
            <a:pPr marL="0" indent="0">
              <a:lnSpc>
                <a:spcPts val="1500"/>
              </a:lnSpc>
              <a:buSzPct val="100000"/>
              <a:buNone/>
            </a:pPr>
            <a:endParaRPr lang="fr-BE" sz="1400" dirty="0"/>
          </a:p>
          <a:p>
            <a:pPr marL="144000" indent="-144000">
              <a:lnSpc>
                <a:spcPts val="1500"/>
              </a:lnSpc>
              <a:buSzPct val="100000"/>
            </a:pPr>
            <a:r>
              <a:rPr lang="fr-BE" sz="1400" dirty="0"/>
              <a:t>Avec nos partenaires, nous organisons un accueil </a:t>
            </a:r>
            <a:r>
              <a:rPr lang="fr-BE" sz="1400" b="1" dirty="0"/>
              <a:t>flexible </a:t>
            </a:r>
            <a:r>
              <a:rPr lang="fr-BE" sz="1400" dirty="0"/>
              <a:t>et de </a:t>
            </a:r>
            <a:r>
              <a:rPr lang="fr-BE" sz="1400" b="1" dirty="0"/>
              <a:t>qualité</a:t>
            </a:r>
            <a:r>
              <a:rPr lang="fr-BE" sz="1400" dirty="0"/>
              <a:t>, avec une attention particulière aux </a:t>
            </a:r>
            <a:r>
              <a:rPr lang="fr-BE" sz="1400" dirty="0" smtClean="0"/>
              <a:t>groupes-cibles </a:t>
            </a:r>
            <a:r>
              <a:rPr lang="fr-BE" sz="1400" dirty="0"/>
              <a:t>vulnérables et aux personnes qui ont des besoins </a:t>
            </a:r>
            <a:r>
              <a:rPr lang="fr-BE" sz="1400" dirty="0" smtClean="0"/>
              <a:t>spécifiques</a:t>
            </a:r>
            <a:endParaRPr lang="fr-BE" sz="1400" dirty="0" smtClean="0"/>
          </a:p>
          <a:p>
            <a:pPr marL="144000" indent="-144000">
              <a:lnSpc>
                <a:spcPts val="1500"/>
              </a:lnSpc>
              <a:buSzPct val="100000"/>
            </a:pPr>
            <a:endParaRPr lang="fr-BE" sz="1400" dirty="0" smtClean="0"/>
          </a:p>
          <a:p>
            <a:pPr marL="144000" indent="-144000">
              <a:lnSpc>
                <a:spcPts val="1500"/>
              </a:lnSpc>
              <a:buSzPct val="100000"/>
            </a:pPr>
            <a:r>
              <a:rPr lang="fr-BE" sz="1400" dirty="0" smtClean="0"/>
              <a:t>Nous sommes responsables de l’observation et de l’orientation des</a:t>
            </a:r>
            <a:r>
              <a:rPr lang="fr-BE" sz="1400" b="1" dirty="0" smtClean="0"/>
              <a:t> mineurs étrangers non accompagnés </a:t>
            </a:r>
            <a:r>
              <a:rPr lang="fr-BE" sz="1400" dirty="0" smtClean="0"/>
              <a:t>(les ‘MENA</a:t>
            </a:r>
            <a:r>
              <a:rPr lang="fr-BE" sz="1400" dirty="0" smtClean="0"/>
              <a:t>’)</a:t>
            </a:r>
            <a:endParaRPr lang="fr-BE" sz="1400" dirty="0" smtClean="0"/>
          </a:p>
          <a:p>
            <a:pPr marL="0" indent="0">
              <a:lnSpc>
                <a:spcPts val="1500"/>
              </a:lnSpc>
              <a:buSzPct val="100000"/>
              <a:buNone/>
            </a:pPr>
            <a:endParaRPr lang="fr-BE" sz="1400" dirty="0" smtClean="0"/>
          </a:p>
          <a:p>
            <a:pPr marL="144000" indent="-144000">
              <a:lnSpc>
                <a:spcPts val="1500"/>
              </a:lnSpc>
              <a:buSzPct val="100000"/>
            </a:pPr>
            <a:r>
              <a:rPr lang="fr-BE" sz="1400" dirty="0"/>
              <a:t>Nous </a:t>
            </a:r>
            <a:r>
              <a:rPr lang="fr-BE" sz="1400" b="1" dirty="0"/>
              <a:t>informons</a:t>
            </a:r>
            <a:r>
              <a:rPr lang="fr-BE" sz="1400" dirty="0"/>
              <a:t> nos résidents sur leurs droits et obligations, et les </a:t>
            </a:r>
            <a:r>
              <a:rPr lang="fr-BE" sz="1400" b="1" dirty="0"/>
              <a:t>préparons à une vie autonome </a:t>
            </a:r>
            <a:r>
              <a:rPr lang="fr-BE" sz="1400" dirty="0"/>
              <a:t>après l’accueil, en Belgique ou dans leur pays d’origine</a:t>
            </a:r>
            <a:r>
              <a:rPr lang="fr-BE" sz="1400" dirty="0" smtClean="0"/>
              <a:t>. </a:t>
            </a:r>
            <a:endParaRPr lang="fr-BE" sz="1400" dirty="0"/>
          </a:p>
          <a:p>
            <a:pPr marL="144000" indent="-144000">
              <a:lnSpc>
                <a:spcPts val="1500"/>
              </a:lnSpc>
              <a:buSzPct val="100000"/>
              <a:buNone/>
            </a:pPr>
            <a:endParaRPr lang="fr-BE" sz="1150" dirty="0"/>
          </a:p>
          <a:p>
            <a:pPr marL="144000" indent="-144000">
              <a:lnSpc>
                <a:spcPts val="1500"/>
              </a:lnSpc>
              <a:buSzPct val="100000"/>
              <a:buNone/>
            </a:pPr>
            <a:endParaRPr lang="fr-BE" sz="1150" dirty="0"/>
          </a:p>
        </p:txBody>
      </p:sp>
      <p:grpSp>
        <p:nvGrpSpPr>
          <p:cNvPr id="8" name="Shape 104"/>
          <p:cNvGrpSpPr/>
          <p:nvPr/>
        </p:nvGrpSpPr>
        <p:grpSpPr>
          <a:xfrm>
            <a:off x="8119638" y="225980"/>
            <a:ext cx="539546" cy="879605"/>
            <a:chOff x="6730350" y="2315900"/>
            <a:chExt cx="257700" cy="420100"/>
          </a:xfrm>
        </p:grpSpPr>
        <p:sp>
          <p:nvSpPr>
            <p:cNvPr id="9" name="Shape 105"/>
            <p:cNvSpPr/>
            <p:nvPr/>
          </p:nvSpPr>
          <p:spPr>
            <a:xfrm>
              <a:off x="6807900" y="2671250"/>
              <a:ext cx="102600" cy="22625"/>
            </a:xfrm>
            <a:custGeom>
              <a:avLst/>
              <a:gdLst/>
              <a:ahLst/>
              <a:cxnLst/>
              <a:rect l="0" t="0" r="0" b="0"/>
              <a:pathLst>
                <a:path w="4104" h="905" extrusionOk="0">
                  <a:moveTo>
                    <a:pt x="1" y="1"/>
                  </a:moveTo>
                  <a:lnTo>
                    <a:pt x="1" y="905"/>
                  </a:lnTo>
                  <a:lnTo>
                    <a:pt x="4104" y="905"/>
                  </a:lnTo>
                  <a:lnTo>
                    <a:pt x="4104" y="1"/>
                  </a:lnTo>
                  <a:close/>
                </a:path>
              </a:pathLst>
            </a:custGeom>
            <a:solidFill>
              <a:srgbClr val="CF192C"/>
            </a:solidFill>
            <a:ln>
              <a:noFill/>
            </a:ln>
          </p:spPr>
          <p:txBody>
            <a:bodyPr spcFirstLastPara="1" wrap="square" lIns="91425" tIns="91425" rIns="91425" bIns="91425" anchor="ctr" anchorCtr="0">
              <a:noAutofit/>
            </a:bodyPr>
            <a:lstStyle/>
            <a:p>
              <a:endParaRPr/>
            </a:p>
          </p:txBody>
        </p:sp>
        <p:sp>
          <p:nvSpPr>
            <p:cNvPr id="10" name="Shape 106"/>
            <p:cNvSpPr/>
            <p:nvPr/>
          </p:nvSpPr>
          <p:spPr>
            <a:xfrm>
              <a:off x="6807900" y="2636450"/>
              <a:ext cx="102600" cy="22625"/>
            </a:xfrm>
            <a:custGeom>
              <a:avLst/>
              <a:gdLst/>
              <a:ahLst/>
              <a:cxnLst/>
              <a:rect l="0" t="0" r="0" b="0"/>
              <a:pathLst>
                <a:path w="4104" h="905" extrusionOk="0">
                  <a:moveTo>
                    <a:pt x="1" y="1"/>
                  </a:moveTo>
                  <a:lnTo>
                    <a:pt x="1" y="905"/>
                  </a:lnTo>
                  <a:lnTo>
                    <a:pt x="4104" y="905"/>
                  </a:lnTo>
                  <a:lnTo>
                    <a:pt x="4104" y="1"/>
                  </a:lnTo>
                  <a:close/>
                </a:path>
              </a:pathLst>
            </a:custGeom>
            <a:solidFill>
              <a:srgbClr val="CF192C"/>
            </a:solidFill>
            <a:ln>
              <a:noFill/>
            </a:ln>
          </p:spPr>
          <p:txBody>
            <a:bodyPr spcFirstLastPara="1" wrap="square" lIns="91425" tIns="91425" rIns="91425" bIns="91425" anchor="ctr" anchorCtr="0">
              <a:noAutofit/>
            </a:bodyPr>
            <a:lstStyle/>
            <a:p>
              <a:endParaRPr/>
            </a:p>
          </p:txBody>
        </p:sp>
        <p:sp>
          <p:nvSpPr>
            <p:cNvPr id="11" name="Shape 107"/>
            <p:cNvSpPr/>
            <p:nvPr/>
          </p:nvSpPr>
          <p:spPr>
            <a:xfrm>
              <a:off x="6807900" y="2706075"/>
              <a:ext cx="102600" cy="29925"/>
            </a:xfrm>
            <a:custGeom>
              <a:avLst/>
              <a:gdLst/>
              <a:ahLst/>
              <a:cxnLst/>
              <a:rect l="0" t="0" r="0" b="0"/>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rgbClr val="CF192C"/>
            </a:solidFill>
            <a:ln>
              <a:noFill/>
            </a:ln>
          </p:spPr>
          <p:txBody>
            <a:bodyPr spcFirstLastPara="1" wrap="square" lIns="91425" tIns="91425" rIns="91425" bIns="91425" anchor="ctr" anchorCtr="0">
              <a:noAutofit/>
            </a:bodyPr>
            <a:lstStyle/>
            <a:p>
              <a:endParaRPr/>
            </a:p>
          </p:txBody>
        </p:sp>
        <p:sp>
          <p:nvSpPr>
            <p:cNvPr id="12" name="Shape 108"/>
            <p:cNvSpPr/>
            <p:nvPr/>
          </p:nvSpPr>
          <p:spPr>
            <a:xfrm>
              <a:off x="6811575" y="2463675"/>
              <a:ext cx="95275" cy="160600"/>
            </a:xfrm>
            <a:custGeom>
              <a:avLst/>
              <a:gdLst/>
              <a:ahLst/>
              <a:cxnLst/>
              <a:rect l="0" t="0" r="0" b="0"/>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rgbClr val="CF192C"/>
            </a:solidFill>
            <a:ln>
              <a:noFill/>
            </a:ln>
          </p:spPr>
          <p:txBody>
            <a:bodyPr spcFirstLastPara="1" wrap="square" lIns="91425" tIns="91425" rIns="91425" bIns="91425" anchor="ctr" anchorCtr="0">
              <a:noAutofit/>
            </a:bodyPr>
            <a:lstStyle/>
            <a:p>
              <a:endParaRPr/>
            </a:p>
          </p:txBody>
        </p:sp>
        <p:sp>
          <p:nvSpPr>
            <p:cNvPr id="13" name="Shape 109"/>
            <p:cNvSpPr/>
            <p:nvPr/>
          </p:nvSpPr>
          <p:spPr>
            <a:xfrm>
              <a:off x="6730350" y="2315900"/>
              <a:ext cx="257700" cy="308375"/>
            </a:xfrm>
            <a:custGeom>
              <a:avLst/>
              <a:gdLst/>
              <a:ahLst/>
              <a:cxnLst/>
              <a:rect l="0" t="0" r="0" b="0"/>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rgbClr val="CF192C"/>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937695315"/>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p:spPr>
        <p:txBody>
          <a:bodyPr spcFirstLastPara="1" wrap="square" lIns="0" tIns="91425" rIns="91425" bIns="91425" anchor="t" anchorCtr="0">
            <a:noAutofit/>
          </a:bodyPr>
          <a:lstStyle/>
          <a:p>
            <a:pPr marL="0" lvl="0" indent="0" rtl="0">
              <a:spcBef>
                <a:spcPts val="0"/>
              </a:spcBef>
              <a:spcAft>
                <a:spcPts val="0"/>
              </a:spcAft>
              <a:buNone/>
            </a:pPr>
            <a:r>
              <a:rPr lang="en" sz="3500" dirty="0" smtClean="0"/>
              <a:t>Nos </a:t>
            </a:r>
            <a:r>
              <a:rPr lang="en" sz="3500" dirty="0" smtClean="0">
                <a:solidFill>
                  <a:srgbClr val="CF192C"/>
                </a:solidFill>
              </a:rPr>
              <a:t>activités</a:t>
            </a:r>
            <a:endParaRPr sz="3500" dirty="0">
              <a:solidFill>
                <a:srgbClr val="CF192C"/>
              </a:solidFill>
            </a:endParaRPr>
          </a:p>
        </p:txBody>
      </p:sp>
      <p:sp>
        <p:nvSpPr>
          <p:cNvPr id="69" name="Shape 69"/>
          <p:cNvSpPr txBox="1">
            <a:spLocks noGrp="1"/>
          </p:cNvSpPr>
          <p:nvPr>
            <p:ph type="body" idx="1"/>
          </p:nvPr>
        </p:nvSpPr>
        <p:spPr>
          <a:xfrm>
            <a:off x="922000" y="1735566"/>
            <a:ext cx="7657903" cy="2434781"/>
          </a:xfrm>
          <a:prstGeom prst="rect">
            <a:avLst/>
          </a:prstGeom>
        </p:spPr>
        <p:txBody>
          <a:bodyPr spcFirstLastPara="1" wrap="square" lIns="0" tIns="91425" rIns="0" bIns="0" numCol="2" spcCol="180000" anchor="t" anchorCtr="0">
            <a:noAutofit/>
          </a:bodyPr>
          <a:lstStyle/>
          <a:p>
            <a:pPr marL="144000" indent="-144000">
              <a:lnSpc>
                <a:spcPts val="1500"/>
              </a:lnSpc>
              <a:buSzPct val="100000"/>
            </a:pPr>
            <a:r>
              <a:rPr lang="fr-BE" sz="1400" dirty="0"/>
              <a:t>Nous coordonnons le programme </a:t>
            </a:r>
            <a:r>
              <a:rPr lang="fr-BE" sz="1400" b="1" dirty="0"/>
              <a:t>de retour volontaire</a:t>
            </a:r>
            <a:r>
              <a:rPr lang="fr-BE" sz="1400" dirty="0"/>
              <a:t> depuis la Belgique, avec le concours de nos partenaires de </a:t>
            </a:r>
            <a:r>
              <a:rPr lang="fr-BE" sz="1400" dirty="0" smtClean="0"/>
              <a:t>retour</a:t>
            </a:r>
            <a:endParaRPr lang="fr-BE" sz="1400" dirty="0" smtClean="0"/>
          </a:p>
          <a:p>
            <a:pPr marL="0" indent="0">
              <a:lnSpc>
                <a:spcPts val="1500"/>
              </a:lnSpc>
              <a:buSzPct val="100000"/>
              <a:buNone/>
            </a:pPr>
            <a:r>
              <a:rPr lang="fr-BE" sz="1400" dirty="0" smtClean="0"/>
              <a:t> </a:t>
            </a:r>
            <a:endParaRPr lang="fr-BE" sz="1400" dirty="0"/>
          </a:p>
          <a:p>
            <a:pPr marL="144000" indent="-144000">
              <a:lnSpc>
                <a:spcPts val="1500"/>
              </a:lnSpc>
              <a:buSzPct val="100000"/>
            </a:pPr>
            <a:r>
              <a:rPr lang="fr-BE" sz="1400" dirty="0"/>
              <a:t>Nous soutenons les initiatives qui favorisent l’</a:t>
            </a:r>
            <a:r>
              <a:rPr lang="fr-BE" sz="1400" b="1" dirty="0"/>
              <a:t>intégration locale </a:t>
            </a:r>
            <a:r>
              <a:rPr lang="fr-BE" sz="1400" dirty="0"/>
              <a:t>de nos centres </a:t>
            </a:r>
            <a:r>
              <a:rPr lang="fr-BE" sz="1400" dirty="0" smtClean="0"/>
              <a:t>d’accueil</a:t>
            </a:r>
            <a:endParaRPr lang="fr-BE" sz="1400" dirty="0" smtClean="0"/>
          </a:p>
          <a:p>
            <a:pPr marL="144000" indent="-144000">
              <a:lnSpc>
                <a:spcPts val="1500"/>
              </a:lnSpc>
              <a:buSzPct val="100000"/>
            </a:pPr>
            <a:endParaRPr lang="fr-BE" sz="1400" dirty="0"/>
          </a:p>
          <a:p>
            <a:pPr marL="144000" indent="-144000">
              <a:lnSpc>
                <a:spcPts val="1500"/>
              </a:lnSpc>
              <a:buSzPct val="100000"/>
            </a:pPr>
            <a:endParaRPr lang="fr-BE" sz="1400" dirty="0" smtClean="0"/>
          </a:p>
          <a:p>
            <a:pPr marL="144000" indent="-144000">
              <a:lnSpc>
                <a:spcPts val="1500"/>
              </a:lnSpc>
              <a:buSzPct val="100000"/>
            </a:pPr>
            <a:endParaRPr lang="fr-BE" sz="1400" dirty="0"/>
          </a:p>
          <a:p>
            <a:pPr marL="144000" indent="-144000">
              <a:lnSpc>
                <a:spcPts val="1500"/>
              </a:lnSpc>
              <a:buSzPct val="100000"/>
            </a:pPr>
            <a:endParaRPr lang="fr-BE" sz="1400" dirty="0" smtClean="0"/>
          </a:p>
          <a:p>
            <a:pPr marL="144000" indent="-144000">
              <a:lnSpc>
                <a:spcPts val="1500"/>
              </a:lnSpc>
              <a:buSzPct val="100000"/>
            </a:pPr>
            <a:r>
              <a:rPr lang="fr-BE" sz="1400" dirty="0" smtClean="0"/>
              <a:t>Nous </a:t>
            </a:r>
            <a:r>
              <a:rPr lang="fr-BE" sz="1400" dirty="0"/>
              <a:t>prenons nos responsabilités sur le plan</a:t>
            </a:r>
            <a:r>
              <a:rPr lang="fr-BE" sz="1400" b="1" dirty="0"/>
              <a:t> </a:t>
            </a:r>
            <a:r>
              <a:rPr lang="fr-BE" sz="1400" dirty="0"/>
              <a:t>international, notamment en exécutant les engagements européens pour la </a:t>
            </a:r>
            <a:r>
              <a:rPr lang="fr-BE" sz="1400" b="1" dirty="0"/>
              <a:t>relocalisation</a:t>
            </a:r>
            <a:r>
              <a:rPr lang="fr-BE" sz="1400" dirty="0"/>
              <a:t> de demandeurs </a:t>
            </a:r>
            <a:r>
              <a:rPr lang="fr-BE" sz="1400" dirty="0" smtClean="0"/>
              <a:t>de protection internationale </a:t>
            </a:r>
            <a:r>
              <a:rPr lang="fr-BE" sz="1400" dirty="0"/>
              <a:t>et la </a:t>
            </a:r>
            <a:r>
              <a:rPr lang="fr-BE" sz="1400" b="1" dirty="0"/>
              <a:t>réinstallation</a:t>
            </a:r>
            <a:r>
              <a:rPr lang="fr-BE" sz="1400" dirty="0"/>
              <a:t> de </a:t>
            </a:r>
            <a:r>
              <a:rPr lang="fr-BE" sz="1400" dirty="0" smtClean="0"/>
              <a:t>réfugiés </a:t>
            </a:r>
            <a:endParaRPr lang="fr-BE" sz="1400" dirty="0" smtClean="0"/>
          </a:p>
          <a:p>
            <a:pPr marL="144000" indent="-144000">
              <a:lnSpc>
                <a:spcPts val="1500"/>
              </a:lnSpc>
              <a:buSzPct val="100000"/>
            </a:pPr>
            <a:endParaRPr lang="fr-BE" sz="1400" dirty="0"/>
          </a:p>
          <a:p>
            <a:pPr marL="144000" indent="-144000">
              <a:lnSpc>
                <a:spcPts val="1500"/>
              </a:lnSpc>
              <a:buSzPct val="100000"/>
            </a:pPr>
            <a:r>
              <a:rPr lang="fr-BE" sz="1400" dirty="0"/>
              <a:t>Nous assistons les autorités politiques dans la conception, la préparation et l’exécution de la </a:t>
            </a:r>
            <a:r>
              <a:rPr lang="fr-BE" sz="1400" b="1" dirty="0"/>
              <a:t>politique </a:t>
            </a:r>
            <a:r>
              <a:rPr lang="fr-BE" sz="1400" b="1" dirty="0" smtClean="0"/>
              <a:t>d’accueil</a:t>
            </a:r>
            <a:endParaRPr lang="fr-BE" sz="1400" dirty="0"/>
          </a:p>
          <a:p>
            <a:pPr marL="144000" indent="-144000">
              <a:lnSpc>
                <a:spcPts val="1500"/>
              </a:lnSpc>
              <a:buSzPct val="100000"/>
              <a:buNone/>
            </a:pPr>
            <a:endParaRPr lang="fr-BE" sz="1150" dirty="0"/>
          </a:p>
        </p:txBody>
      </p:sp>
      <p:grpSp>
        <p:nvGrpSpPr>
          <p:cNvPr id="8" name="Shape 104"/>
          <p:cNvGrpSpPr/>
          <p:nvPr/>
        </p:nvGrpSpPr>
        <p:grpSpPr>
          <a:xfrm>
            <a:off x="8119638" y="225980"/>
            <a:ext cx="539546" cy="879605"/>
            <a:chOff x="6730350" y="2315900"/>
            <a:chExt cx="257700" cy="420100"/>
          </a:xfrm>
        </p:grpSpPr>
        <p:sp>
          <p:nvSpPr>
            <p:cNvPr id="9" name="Shape 105"/>
            <p:cNvSpPr/>
            <p:nvPr/>
          </p:nvSpPr>
          <p:spPr>
            <a:xfrm>
              <a:off x="6807900" y="2671250"/>
              <a:ext cx="102600" cy="22625"/>
            </a:xfrm>
            <a:custGeom>
              <a:avLst/>
              <a:gdLst/>
              <a:ahLst/>
              <a:cxnLst/>
              <a:rect l="0" t="0" r="0" b="0"/>
              <a:pathLst>
                <a:path w="4104" h="905" extrusionOk="0">
                  <a:moveTo>
                    <a:pt x="1" y="1"/>
                  </a:moveTo>
                  <a:lnTo>
                    <a:pt x="1" y="905"/>
                  </a:lnTo>
                  <a:lnTo>
                    <a:pt x="4104" y="905"/>
                  </a:lnTo>
                  <a:lnTo>
                    <a:pt x="4104" y="1"/>
                  </a:lnTo>
                  <a:close/>
                </a:path>
              </a:pathLst>
            </a:custGeom>
            <a:solidFill>
              <a:srgbClr val="CF192C"/>
            </a:solidFill>
            <a:ln>
              <a:noFill/>
            </a:ln>
          </p:spPr>
          <p:txBody>
            <a:bodyPr spcFirstLastPara="1" wrap="square" lIns="91425" tIns="91425" rIns="91425" bIns="91425" anchor="ctr" anchorCtr="0">
              <a:noAutofit/>
            </a:bodyPr>
            <a:lstStyle/>
            <a:p>
              <a:endParaRPr/>
            </a:p>
          </p:txBody>
        </p:sp>
        <p:sp>
          <p:nvSpPr>
            <p:cNvPr id="10" name="Shape 106"/>
            <p:cNvSpPr/>
            <p:nvPr/>
          </p:nvSpPr>
          <p:spPr>
            <a:xfrm>
              <a:off x="6807900" y="2636450"/>
              <a:ext cx="102600" cy="22625"/>
            </a:xfrm>
            <a:custGeom>
              <a:avLst/>
              <a:gdLst/>
              <a:ahLst/>
              <a:cxnLst/>
              <a:rect l="0" t="0" r="0" b="0"/>
              <a:pathLst>
                <a:path w="4104" h="905" extrusionOk="0">
                  <a:moveTo>
                    <a:pt x="1" y="1"/>
                  </a:moveTo>
                  <a:lnTo>
                    <a:pt x="1" y="905"/>
                  </a:lnTo>
                  <a:lnTo>
                    <a:pt x="4104" y="905"/>
                  </a:lnTo>
                  <a:lnTo>
                    <a:pt x="4104" y="1"/>
                  </a:lnTo>
                  <a:close/>
                </a:path>
              </a:pathLst>
            </a:custGeom>
            <a:solidFill>
              <a:srgbClr val="CF192C"/>
            </a:solidFill>
            <a:ln>
              <a:noFill/>
            </a:ln>
          </p:spPr>
          <p:txBody>
            <a:bodyPr spcFirstLastPara="1" wrap="square" lIns="91425" tIns="91425" rIns="91425" bIns="91425" anchor="ctr" anchorCtr="0">
              <a:noAutofit/>
            </a:bodyPr>
            <a:lstStyle/>
            <a:p>
              <a:endParaRPr/>
            </a:p>
          </p:txBody>
        </p:sp>
        <p:sp>
          <p:nvSpPr>
            <p:cNvPr id="11" name="Shape 107"/>
            <p:cNvSpPr/>
            <p:nvPr/>
          </p:nvSpPr>
          <p:spPr>
            <a:xfrm>
              <a:off x="6807900" y="2706075"/>
              <a:ext cx="102600" cy="29925"/>
            </a:xfrm>
            <a:custGeom>
              <a:avLst/>
              <a:gdLst/>
              <a:ahLst/>
              <a:cxnLst/>
              <a:rect l="0" t="0" r="0" b="0"/>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rgbClr val="CF192C"/>
            </a:solidFill>
            <a:ln>
              <a:noFill/>
            </a:ln>
          </p:spPr>
          <p:txBody>
            <a:bodyPr spcFirstLastPara="1" wrap="square" lIns="91425" tIns="91425" rIns="91425" bIns="91425" anchor="ctr" anchorCtr="0">
              <a:noAutofit/>
            </a:bodyPr>
            <a:lstStyle/>
            <a:p>
              <a:endParaRPr/>
            </a:p>
          </p:txBody>
        </p:sp>
        <p:sp>
          <p:nvSpPr>
            <p:cNvPr id="12" name="Shape 108"/>
            <p:cNvSpPr/>
            <p:nvPr/>
          </p:nvSpPr>
          <p:spPr>
            <a:xfrm>
              <a:off x="6811575" y="2463675"/>
              <a:ext cx="95275" cy="160600"/>
            </a:xfrm>
            <a:custGeom>
              <a:avLst/>
              <a:gdLst/>
              <a:ahLst/>
              <a:cxnLst/>
              <a:rect l="0" t="0" r="0" b="0"/>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rgbClr val="CF192C"/>
            </a:solidFill>
            <a:ln>
              <a:noFill/>
            </a:ln>
          </p:spPr>
          <p:txBody>
            <a:bodyPr spcFirstLastPara="1" wrap="square" lIns="91425" tIns="91425" rIns="91425" bIns="91425" anchor="ctr" anchorCtr="0">
              <a:noAutofit/>
            </a:bodyPr>
            <a:lstStyle/>
            <a:p>
              <a:endParaRPr/>
            </a:p>
          </p:txBody>
        </p:sp>
        <p:sp>
          <p:nvSpPr>
            <p:cNvPr id="13" name="Shape 109"/>
            <p:cNvSpPr/>
            <p:nvPr/>
          </p:nvSpPr>
          <p:spPr>
            <a:xfrm>
              <a:off x="6730350" y="2315900"/>
              <a:ext cx="257700" cy="308375"/>
            </a:xfrm>
            <a:custGeom>
              <a:avLst/>
              <a:gdLst/>
              <a:ahLst/>
              <a:cxnLst/>
              <a:rect l="0" t="0" r="0" b="0"/>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rgbClr val="CF192C"/>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2215067404"/>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F192C"/>
        </a:solidFill>
        <a:effectLst/>
      </p:bgPr>
    </p:bg>
    <p:spTree>
      <p:nvGrpSpPr>
        <p:cNvPr id="1" name="Shape 87"/>
        <p:cNvGrpSpPr/>
        <p:nvPr/>
      </p:nvGrpSpPr>
      <p:grpSpPr>
        <a:xfrm>
          <a:off x="0" y="0"/>
          <a:ext cx="0" cy="0"/>
          <a:chOff x="0" y="0"/>
          <a:chExt cx="0" cy="0"/>
        </a:xfrm>
      </p:grpSpPr>
      <p:sp>
        <p:nvSpPr>
          <p:cNvPr id="88" name="Shape 88"/>
          <p:cNvSpPr txBox="1">
            <a:spLocks noGrp="1"/>
          </p:cNvSpPr>
          <p:nvPr>
            <p:ph type="ctrTitle"/>
          </p:nvPr>
        </p:nvSpPr>
        <p:spPr>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fr-BE" sz="3500" dirty="0" smtClean="0"/>
              <a:t>Chiffres-clés</a:t>
            </a:r>
            <a:endParaRPr sz="3500" dirty="0">
              <a:solidFill>
                <a:schemeClr val="bg1"/>
              </a:solidFill>
            </a:endParaRPr>
          </a:p>
        </p:txBody>
      </p:sp>
      <p:sp>
        <p:nvSpPr>
          <p:cNvPr id="90" name="Shape 90"/>
          <p:cNvSpPr txBox="1"/>
          <p:nvPr/>
        </p:nvSpPr>
        <p:spPr>
          <a:xfrm>
            <a:off x="7811325" y="0"/>
            <a:ext cx="960900" cy="1390500"/>
          </a:xfrm>
          <a:prstGeom prst="rect">
            <a:avLst/>
          </a:prstGeom>
          <a:noFill/>
          <a:ln>
            <a:noFill/>
          </a:ln>
        </p:spPr>
        <p:txBody>
          <a:bodyPr spcFirstLastPara="1" wrap="square" lIns="91425" tIns="91425" rIns="91425" bIns="91425" anchor="ctr" anchorCtr="0">
            <a:noAutofit/>
          </a:bodyPr>
          <a:lstStyle/>
          <a:p>
            <a:pPr algn="ctr"/>
            <a:endParaRPr sz="9600" dirty="0">
              <a:solidFill>
                <a:srgbClr val="FFFFFF"/>
              </a:solidFill>
              <a:latin typeface="Raleway ExtraBold"/>
              <a:ea typeface="Raleway ExtraBold"/>
              <a:cs typeface="Raleway ExtraBold"/>
              <a:sym typeface="Raleway ExtraBold"/>
            </a:endParaRPr>
          </a:p>
        </p:txBody>
      </p:sp>
    </p:spTree>
    <p:extLst>
      <p:ext uri="{BB962C8B-B14F-4D97-AF65-F5344CB8AC3E}">
        <p14:creationId xmlns:p14="http://schemas.microsoft.com/office/powerpoint/2010/main" val="2648171030"/>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0136" y="1339942"/>
            <a:ext cx="2257927" cy="333532"/>
          </a:xfrm>
        </p:spPr>
        <p:txBody>
          <a:bodyPr/>
          <a:lstStyle/>
          <a:p>
            <a:r>
              <a:rPr lang="nl-BE" sz="1500" dirty="0" smtClean="0"/>
              <a:t># </a:t>
            </a:r>
            <a:r>
              <a:rPr lang="nl-BE" sz="1500" dirty="0" err="1" smtClean="0"/>
              <a:t>verz</a:t>
            </a:r>
            <a:r>
              <a:rPr lang="nl-BE" sz="1500" dirty="0" smtClean="0"/>
              <a:t>. / </a:t>
            </a:r>
            <a:r>
              <a:rPr lang="nl-BE" sz="1500" dirty="0" err="1" smtClean="0"/>
              <a:t>demandeurs</a:t>
            </a:r>
            <a:endParaRPr lang="nl-BE" sz="1500" dirty="0"/>
          </a:p>
        </p:txBody>
      </p:sp>
      <p:grpSp>
        <p:nvGrpSpPr>
          <p:cNvPr id="5" name="Shape 207"/>
          <p:cNvGrpSpPr/>
          <p:nvPr/>
        </p:nvGrpSpPr>
        <p:grpSpPr>
          <a:xfrm>
            <a:off x="8089119" y="319162"/>
            <a:ext cx="728350" cy="743348"/>
            <a:chOff x="3955900" y="2984500"/>
            <a:chExt cx="414000" cy="422525"/>
          </a:xfrm>
        </p:grpSpPr>
        <p:sp>
          <p:nvSpPr>
            <p:cNvPr id="6" name="Shape 208"/>
            <p:cNvSpPr/>
            <p:nvPr/>
          </p:nvSpPr>
          <p:spPr>
            <a:xfrm>
              <a:off x="3955900" y="2984500"/>
              <a:ext cx="315700" cy="315675"/>
            </a:xfrm>
            <a:custGeom>
              <a:avLst/>
              <a:gdLst/>
              <a:ahLst/>
              <a:cxnLst/>
              <a:rect l="0" t="0" r="0" b="0"/>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rgbClr val="CF192C"/>
            </a:solidFill>
            <a:ln>
              <a:noFill/>
            </a:ln>
          </p:spPr>
          <p:txBody>
            <a:bodyPr spcFirstLastPara="1" wrap="square" lIns="91425" tIns="91425" rIns="91425" bIns="91425" anchor="ctr" anchorCtr="0">
              <a:noAutofit/>
            </a:bodyPr>
            <a:lstStyle/>
            <a:p>
              <a:endParaRPr/>
            </a:p>
          </p:txBody>
        </p:sp>
        <p:sp>
          <p:nvSpPr>
            <p:cNvPr id="7" name="Shape 209"/>
            <p:cNvSpPr/>
            <p:nvPr/>
          </p:nvSpPr>
          <p:spPr>
            <a:xfrm>
              <a:off x="3992525" y="3021125"/>
              <a:ext cx="242425" cy="242425"/>
            </a:xfrm>
            <a:custGeom>
              <a:avLst/>
              <a:gdLst/>
              <a:ahLst/>
              <a:cxnLst/>
              <a:rect l="0" t="0" r="0" b="0"/>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rgbClr val="CF192C"/>
            </a:solidFill>
            <a:ln>
              <a:noFill/>
            </a:ln>
          </p:spPr>
          <p:txBody>
            <a:bodyPr spcFirstLastPara="1" wrap="square" lIns="91425" tIns="91425" rIns="91425" bIns="91425" anchor="ctr" anchorCtr="0">
              <a:noAutofit/>
            </a:bodyPr>
            <a:lstStyle/>
            <a:p>
              <a:endParaRPr/>
            </a:p>
          </p:txBody>
        </p:sp>
        <p:sp>
          <p:nvSpPr>
            <p:cNvPr id="8" name="Shape 210"/>
            <p:cNvSpPr/>
            <p:nvPr/>
          </p:nvSpPr>
          <p:spPr>
            <a:xfrm>
              <a:off x="4215400" y="3253150"/>
              <a:ext cx="154500" cy="153875"/>
            </a:xfrm>
            <a:custGeom>
              <a:avLst/>
              <a:gdLst/>
              <a:ahLst/>
              <a:cxnLst/>
              <a:rect l="0" t="0" r="0" b="0"/>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rgbClr val="CF192C"/>
            </a:solidFill>
            <a:ln>
              <a:noFill/>
            </a:ln>
          </p:spPr>
          <p:txBody>
            <a:bodyPr spcFirstLastPara="1" wrap="square" lIns="91425" tIns="91425" rIns="91425" bIns="91425" anchor="ctr" anchorCtr="0">
              <a:noAutofit/>
            </a:bodyPr>
            <a:lstStyle/>
            <a:p>
              <a:endParaRPr/>
            </a:p>
          </p:txBody>
        </p:sp>
      </p:grpSp>
      <p:pic>
        <p:nvPicPr>
          <p:cNvPr id="4" name="Afbeelding 3"/>
          <p:cNvPicPr>
            <a:picLocks noChangeAspect="1"/>
          </p:cNvPicPr>
          <p:nvPr/>
        </p:nvPicPr>
        <p:blipFill rotWithShape="1">
          <a:blip r:embed="rId3"/>
          <a:srcRect t="14362"/>
          <a:stretch/>
        </p:blipFill>
        <p:spPr>
          <a:xfrm>
            <a:off x="2125775" y="1796862"/>
            <a:ext cx="5064731" cy="2611995"/>
          </a:xfrm>
          <a:prstGeom prst="rect">
            <a:avLst/>
          </a:prstGeom>
        </p:spPr>
      </p:pic>
      <p:sp>
        <p:nvSpPr>
          <p:cNvPr id="10" name="Titre 1"/>
          <p:cNvSpPr txBox="1">
            <a:spLocks/>
          </p:cNvSpPr>
          <p:nvPr/>
        </p:nvSpPr>
        <p:spPr>
          <a:xfrm>
            <a:off x="922000" y="613555"/>
            <a:ext cx="7280304" cy="738411"/>
          </a:xfrm>
          <a:prstGeom prst="rect">
            <a:avLst/>
          </a:prstGeom>
          <a:noFill/>
          <a:ln>
            <a:noFill/>
          </a:ln>
        </p:spPr>
        <p:txBody>
          <a:bodyPr spcFirstLastPara="1" wrap="square" lIns="0" tIns="0" rIns="0" bIns="0"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1pPr>
            <a:lvl2pPr lvl="1">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2pPr>
            <a:lvl3pPr lvl="2">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3pPr>
            <a:lvl4pPr lvl="3">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4pPr>
            <a:lvl5pPr lvl="4">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5pPr>
            <a:lvl6pPr lvl="5">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6pPr>
            <a:lvl7pPr lvl="6">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7pPr>
            <a:lvl8pPr lvl="7">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8pPr>
            <a:lvl9pPr lvl="8">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9pPr>
          </a:lstStyle>
          <a:p>
            <a:pPr>
              <a:defRPr/>
            </a:pPr>
            <a:r>
              <a:rPr lang="fr-BE" sz="2000" b="1" dirty="0" smtClean="0">
                <a:solidFill>
                  <a:srgbClr val="CF142C"/>
                </a:solidFill>
              </a:rPr>
              <a:t>Hausse</a:t>
            </a:r>
            <a:r>
              <a:rPr lang="fr-BE" sz="2000" b="1" dirty="0" smtClean="0"/>
              <a:t> actuelle des demandeurs de protection internationale depuis juin 2018</a:t>
            </a:r>
            <a:endParaRPr lang="fr-BE" sz="2000" b="1" dirty="0"/>
          </a:p>
        </p:txBody>
      </p:sp>
    </p:spTree>
    <p:extLst>
      <p:ext uri="{BB962C8B-B14F-4D97-AF65-F5344CB8AC3E}">
        <p14:creationId xmlns:p14="http://schemas.microsoft.com/office/powerpoint/2010/main" val="3131934"/>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Template">
  <a:themeElements>
    <a:clrScheme name="Fedasil huisstijl">
      <a:dk1>
        <a:srgbClr val="7F7F7F"/>
      </a:dk1>
      <a:lt1>
        <a:srgbClr val="FFFFFF"/>
      </a:lt1>
      <a:dk2>
        <a:srgbClr val="B7B7B7"/>
      </a:dk2>
      <a:lt2>
        <a:srgbClr val="E0E0E0"/>
      </a:lt2>
      <a:accent1>
        <a:srgbClr val="CF192C"/>
      </a:accent1>
      <a:accent2>
        <a:srgbClr val="E84454"/>
      </a:accent2>
      <a:accent3>
        <a:srgbClr val="F5B4BA"/>
      </a:accent3>
      <a:accent4>
        <a:srgbClr val="FAD9DC"/>
      </a:accent4>
      <a:accent5>
        <a:srgbClr val="666666"/>
      </a:accent5>
      <a:accent6>
        <a:srgbClr val="B7B7B7"/>
      </a:accent6>
      <a:hlink>
        <a:srgbClr val="707070"/>
      </a:hlink>
      <a:folHlink>
        <a:srgbClr val="38383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plate">
  <a:themeElements>
    <a:clrScheme name="Fedasil huisstijl">
      <a:dk1>
        <a:srgbClr val="7F7F7F"/>
      </a:dk1>
      <a:lt1>
        <a:srgbClr val="FFFFFF"/>
      </a:lt1>
      <a:dk2>
        <a:srgbClr val="B7B7B7"/>
      </a:dk2>
      <a:lt2>
        <a:srgbClr val="E0E0E0"/>
      </a:lt2>
      <a:accent1>
        <a:srgbClr val="CF192C"/>
      </a:accent1>
      <a:accent2>
        <a:srgbClr val="E84454"/>
      </a:accent2>
      <a:accent3>
        <a:srgbClr val="FABB00"/>
      </a:accent3>
      <a:accent4>
        <a:srgbClr val="FFD45B"/>
      </a:accent4>
      <a:accent5>
        <a:srgbClr val="666666"/>
      </a:accent5>
      <a:accent6>
        <a:srgbClr val="B7B7B7"/>
      </a:accent6>
      <a:hlink>
        <a:srgbClr val="1C405D"/>
      </a:hlink>
      <a:folHlink>
        <a:srgbClr val="2B60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plate">
  <a:themeElements>
    <a:clrScheme name="Fedasil huisstijl">
      <a:dk1>
        <a:srgbClr val="7F7F7F"/>
      </a:dk1>
      <a:lt1>
        <a:srgbClr val="FFFFFF"/>
      </a:lt1>
      <a:dk2>
        <a:srgbClr val="B7B7B7"/>
      </a:dk2>
      <a:lt2>
        <a:srgbClr val="E0E0E0"/>
      </a:lt2>
      <a:accent1>
        <a:srgbClr val="CF192C"/>
      </a:accent1>
      <a:accent2>
        <a:srgbClr val="E84454"/>
      </a:accent2>
      <a:accent3>
        <a:srgbClr val="FABB00"/>
      </a:accent3>
      <a:accent4>
        <a:srgbClr val="FFD45B"/>
      </a:accent4>
      <a:accent5>
        <a:srgbClr val="666666"/>
      </a:accent5>
      <a:accent6>
        <a:srgbClr val="B7B7B7"/>
      </a:accent6>
      <a:hlink>
        <a:srgbClr val="1C405D"/>
      </a:hlink>
      <a:folHlink>
        <a:srgbClr val="2B60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edasil huisstijl">
    <a:dk1>
      <a:srgbClr val="7F7F7F"/>
    </a:dk1>
    <a:lt1>
      <a:srgbClr val="FFFFFF"/>
    </a:lt1>
    <a:dk2>
      <a:srgbClr val="B7B7B7"/>
    </a:dk2>
    <a:lt2>
      <a:srgbClr val="E0E0E0"/>
    </a:lt2>
    <a:accent1>
      <a:srgbClr val="CF192C"/>
    </a:accent1>
    <a:accent2>
      <a:srgbClr val="E84454"/>
    </a:accent2>
    <a:accent3>
      <a:srgbClr val="F5B4BA"/>
    </a:accent3>
    <a:accent4>
      <a:srgbClr val="FAD9DC"/>
    </a:accent4>
    <a:accent5>
      <a:srgbClr val="666666"/>
    </a:accent5>
    <a:accent6>
      <a:srgbClr val="B7B7B7"/>
    </a:accent6>
    <a:hlink>
      <a:srgbClr val="707070"/>
    </a:hlink>
    <a:folHlink>
      <a:srgbClr val="38383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Fedasil huisstijl">
    <a:dk1>
      <a:srgbClr val="7F7F7F"/>
    </a:dk1>
    <a:lt1>
      <a:srgbClr val="FFFFFF"/>
    </a:lt1>
    <a:dk2>
      <a:srgbClr val="B7B7B7"/>
    </a:dk2>
    <a:lt2>
      <a:srgbClr val="E0E0E0"/>
    </a:lt2>
    <a:accent1>
      <a:srgbClr val="CF192C"/>
    </a:accent1>
    <a:accent2>
      <a:srgbClr val="E84454"/>
    </a:accent2>
    <a:accent3>
      <a:srgbClr val="F5B4BA"/>
    </a:accent3>
    <a:accent4>
      <a:srgbClr val="FAD9DC"/>
    </a:accent4>
    <a:accent5>
      <a:srgbClr val="666666"/>
    </a:accent5>
    <a:accent6>
      <a:srgbClr val="B7B7B7"/>
    </a:accent6>
    <a:hlink>
      <a:srgbClr val="707070"/>
    </a:hlink>
    <a:folHlink>
      <a:srgbClr val="38383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Fedasil huisstijl">
    <a:dk1>
      <a:srgbClr val="7F7F7F"/>
    </a:dk1>
    <a:lt1>
      <a:srgbClr val="FFFFFF"/>
    </a:lt1>
    <a:dk2>
      <a:srgbClr val="B7B7B7"/>
    </a:dk2>
    <a:lt2>
      <a:srgbClr val="E0E0E0"/>
    </a:lt2>
    <a:accent1>
      <a:srgbClr val="CF192C"/>
    </a:accent1>
    <a:accent2>
      <a:srgbClr val="E84454"/>
    </a:accent2>
    <a:accent3>
      <a:srgbClr val="F5B4BA"/>
    </a:accent3>
    <a:accent4>
      <a:srgbClr val="FAD9DC"/>
    </a:accent4>
    <a:accent5>
      <a:srgbClr val="666666"/>
    </a:accent5>
    <a:accent6>
      <a:srgbClr val="B7B7B7"/>
    </a:accent6>
    <a:hlink>
      <a:srgbClr val="707070"/>
    </a:hlink>
    <a:folHlink>
      <a:srgbClr val="38383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Fedasil huisstijl">
    <a:dk1>
      <a:srgbClr val="7F7F7F"/>
    </a:dk1>
    <a:lt1>
      <a:srgbClr val="FFFFFF"/>
    </a:lt1>
    <a:dk2>
      <a:srgbClr val="B7B7B7"/>
    </a:dk2>
    <a:lt2>
      <a:srgbClr val="E0E0E0"/>
    </a:lt2>
    <a:accent1>
      <a:srgbClr val="CF192C"/>
    </a:accent1>
    <a:accent2>
      <a:srgbClr val="E84454"/>
    </a:accent2>
    <a:accent3>
      <a:srgbClr val="F5B4BA"/>
    </a:accent3>
    <a:accent4>
      <a:srgbClr val="FAD9DC"/>
    </a:accent4>
    <a:accent5>
      <a:srgbClr val="666666"/>
    </a:accent5>
    <a:accent6>
      <a:srgbClr val="B7B7B7"/>
    </a:accent6>
    <a:hlink>
      <a:srgbClr val="707070"/>
    </a:hlink>
    <a:folHlink>
      <a:srgbClr val="38383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2745</TotalTime>
  <Words>2639</Words>
  <Application>Microsoft Office PowerPoint</Application>
  <PresentationFormat>Affichage à l'écran (16:9)</PresentationFormat>
  <Paragraphs>423</Paragraphs>
  <Slides>50</Slides>
  <Notes>13</Notes>
  <HiddenSlides>0</HiddenSlides>
  <MMClips>0</MMClips>
  <ScaleCrop>false</ScaleCrop>
  <HeadingPairs>
    <vt:vector size="6" baseType="variant">
      <vt:variant>
        <vt:lpstr>Polices utilisées</vt:lpstr>
      </vt:variant>
      <vt:variant>
        <vt:i4>7</vt:i4>
      </vt:variant>
      <vt:variant>
        <vt:lpstr>Thème</vt:lpstr>
      </vt:variant>
      <vt:variant>
        <vt:i4>3</vt:i4>
      </vt:variant>
      <vt:variant>
        <vt:lpstr>Titres des diapositives</vt:lpstr>
      </vt:variant>
      <vt:variant>
        <vt:i4>50</vt:i4>
      </vt:variant>
    </vt:vector>
  </HeadingPairs>
  <TitlesOfParts>
    <vt:vector size="60" baseType="lpstr">
      <vt:lpstr>Calibri Light</vt:lpstr>
      <vt:lpstr>Raleway Light</vt:lpstr>
      <vt:lpstr>Raleway ExtraBold</vt:lpstr>
      <vt:lpstr>Raleway</vt:lpstr>
      <vt:lpstr>Courier New</vt:lpstr>
      <vt:lpstr>Wingdings</vt:lpstr>
      <vt:lpstr>Arial</vt:lpstr>
      <vt:lpstr>Template</vt:lpstr>
      <vt:lpstr>1_Template</vt:lpstr>
      <vt:lpstr>2_Template</vt:lpstr>
      <vt:lpstr>   Appel à projets national 2019 Session d’information 05 novembre 2018</vt:lpstr>
      <vt:lpstr>Plan de la présentation</vt:lpstr>
      <vt:lpstr>Introduction</vt:lpstr>
      <vt:lpstr>A propos de Fedasil</vt:lpstr>
      <vt:lpstr>Notre mission</vt:lpstr>
      <vt:lpstr>Nos activités</vt:lpstr>
      <vt:lpstr>Nos activités</vt:lpstr>
      <vt:lpstr>Chiffres-clés</vt:lpstr>
      <vt:lpstr># verz. / demandeurs</vt:lpstr>
      <vt:lpstr>Augmentation des arrivées des MENA dans le réseau </vt:lpstr>
      <vt:lpstr>Bezettingsgraad/taux d’occupation  </vt:lpstr>
      <vt:lpstr>Types de places d'accueil au 01/07/18</vt:lpstr>
      <vt:lpstr>Profil des personnes accueillies juin 2018</vt:lpstr>
      <vt:lpstr>Profil des personnes accueillies juin 2018</vt:lpstr>
      <vt:lpstr>Etat de procédure des personnes accueillies juin 2018</vt:lpstr>
      <vt:lpstr>Nos défis actuels</vt:lpstr>
      <vt:lpstr>1. Création d’un centre d’arrivée</vt:lpstr>
      <vt:lpstr>2. L’accompagnement des MENA – trajet d’accueil </vt:lpstr>
      <vt:lpstr>3. L’accueil et l’accompagnement des personnes vulnérables</vt:lpstr>
      <vt:lpstr>4. La préparation à l’intégration</vt:lpstr>
      <vt:lpstr>Appel à projets national: Généralités</vt:lpstr>
      <vt:lpstr>Généralités</vt:lpstr>
      <vt:lpstr>Appel à projets national: Priorités</vt:lpstr>
      <vt:lpstr>Priorité 1: Préparation à l’intégration</vt:lpstr>
      <vt:lpstr>Parrainage spécifique </vt:lpstr>
      <vt:lpstr>Accès à l’emploi / formation</vt:lpstr>
      <vt:lpstr>Volontariat</vt:lpstr>
      <vt:lpstr>Analphabétisme</vt:lpstr>
      <vt:lpstr>Priorité 1: Préparation à l’intégration</vt:lpstr>
      <vt:lpstr>Logement </vt:lpstr>
      <vt:lpstr>Priorité 2: Répondre aux besoins (d’accueil) spécifiques de certains groupes-cibles</vt:lpstr>
      <vt:lpstr>Psychoéducation et mobilisation communautaire</vt:lpstr>
      <vt:lpstr>Sensibilisation des professionnels de la santé</vt:lpstr>
      <vt:lpstr>Priorité 2: Répondre aux besoins (d’accueil) spécifiques de certains groupes-cibles</vt:lpstr>
      <vt:lpstr>Stratégie alcool et drogues (générique)</vt:lpstr>
      <vt:lpstr>Stratégie alcool et drogues (spécifique)</vt:lpstr>
      <vt:lpstr>Priorité 2: Répondre aux besoins (d’accueil) spécifiques de certains groupes-cibles</vt:lpstr>
      <vt:lpstr>Méthode d’accompagnement</vt:lpstr>
      <vt:lpstr>Décrochage scolaire</vt:lpstr>
      <vt:lpstr>Travail d’ancrage</vt:lpstr>
      <vt:lpstr>Encadrement des tuteurs, centre d’accueil et pupilles</vt:lpstr>
      <vt:lpstr>Priorité 2: Répondre aux besoins (d’accueil) spécifiques de certains groupes-cibles</vt:lpstr>
      <vt:lpstr>Accueil et accompagnement des personnes LGBTI</vt:lpstr>
      <vt:lpstr>Priorité 3: Recherche normes et valeurs</vt:lpstr>
      <vt:lpstr>Normes et valeurs</vt:lpstr>
      <vt:lpstr>Appel à projets national: Processus de sélection</vt:lpstr>
      <vt:lpstr>Analyse des propositions de projet</vt:lpstr>
      <vt:lpstr>Présentation PowerPoint</vt:lpstr>
      <vt:lpstr>Présentation PowerPoint</vt:lpstr>
      <vt:lpstr>Liens utiles  www.fedasil.be www.cgra.be www.retourvolontaire.be www.reinstallation.be www.croix-rouge.be www.rodekruis.be www.samusocial.be    www.dofi.ibz.be www.rvv-cce.be www.cpas.be www.caritasinternational.be www.belgium.iom.int www.cire.be www.unhcr.be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De Clercq Marthe</dc:creator>
  <cp:lastModifiedBy>Ganaëlle LEBLANC</cp:lastModifiedBy>
  <cp:revision>201</cp:revision>
  <cp:lastPrinted>2018-10-31T15:50:29Z</cp:lastPrinted>
  <dcterms:modified xsi:type="dcterms:W3CDTF">2018-10-31T16:03:06Z</dcterms:modified>
</cp:coreProperties>
</file>