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303" r:id="rId4"/>
    <p:sldId id="304" r:id="rId5"/>
    <p:sldId id="263" r:id="rId6"/>
    <p:sldId id="264" r:id="rId7"/>
    <p:sldId id="267" r:id="rId8"/>
    <p:sldId id="272" r:id="rId9"/>
    <p:sldId id="309" r:id="rId10"/>
    <p:sldId id="306" r:id="rId11"/>
    <p:sldId id="277" r:id="rId12"/>
    <p:sldId id="278" r:id="rId13"/>
    <p:sldId id="281" r:id="rId14"/>
    <p:sldId id="308" r:id="rId1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6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9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1A61C-EE23-41EB-8D1B-0B7A4884BC2F}" type="datetimeFigureOut">
              <a:rPr lang="nl-BE" smtClean="0"/>
              <a:t>9/01/2017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2D223-08B1-4E69-97AD-737BCA4D319F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9331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5DDAE-666B-471B-B351-A16247BFB453}" type="datetimeFigureOut">
              <a:rPr lang="nl-BE" smtClean="0"/>
              <a:t>9/01/2017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AEE12-120A-4415-8D53-6B6D87E91CC4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942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test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EE12-120A-4415-8D53-6B6D87E91CC4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383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00"/>
            <a:ext cx="9143999" cy="685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626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4243"/>
            <a:ext cx="78867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28650" y="191384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1929156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4243"/>
            <a:ext cx="78867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28650" y="191384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046244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4243"/>
            <a:ext cx="78867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28650" y="191384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702563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2" t="88474" r="1425" b="3437"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7837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9698"/>
            <a:ext cx="7886700" cy="3718604"/>
          </a:xfrm>
        </p:spPr>
        <p:txBody>
          <a:bodyPr anchor="ctr" anchorCtr="0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9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246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76524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5543" y="1582974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2" t="88474" r="1425" b="3437"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627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4775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59301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416926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9301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416926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10" name="Picture 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2" t="88474" r="1425" b="3437"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281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00"/>
            <a:ext cx="9143999" cy="685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1886" y="4132717"/>
            <a:ext cx="5526314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1886" y="1481591"/>
            <a:ext cx="5526314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1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4243"/>
            <a:ext cx="78867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28650" y="191384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364019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4243"/>
            <a:ext cx="78867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28650" y="191384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927809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4243"/>
            <a:ext cx="78867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14" y="6245678"/>
            <a:ext cx="9260114" cy="6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28650" y="191384"/>
            <a:ext cx="7886700" cy="1325563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5297418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8E73-BD29-4179-813B-1C74638022EE}" type="datetimeFigureOut">
              <a:rPr lang="nl-BE" smtClean="0"/>
              <a:t>9/01/2017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DEFF-9F09-4886-AB03-F58543FB0F18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322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74" r:id="rId8"/>
    <p:sldLayoutId id="2147483680" r:id="rId9"/>
    <p:sldLayoutId id="214748368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Balans 2016</a:t>
            </a:r>
            <a:br>
              <a:rPr lang="nl-BE" dirty="0" smtClean="0"/>
            </a:br>
            <a:r>
              <a:rPr lang="nl-BE" dirty="0" smtClean="0"/>
              <a:t>Bilan 2016</a:t>
            </a:r>
            <a:br>
              <a:rPr lang="nl-BE" dirty="0" smtClean="0"/>
            </a:br>
            <a:endParaRPr lang="nl-BE" sz="2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931886" y="4132716"/>
            <a:ext cx="5526314" cy="1904189"/>
          </a:xfrm>
        </p:spPr>
        <p:txBody>
          <a:bodyPr>
            <a:normAutofit fontScale="92500" lnSpcReduction="10000"/>
          </a:bodyPr>
          <a:lstStyle/>
          <a:p>
            <a:endParaRPr lang="nl-BE" sz="2800" dirty="0" smtClean="0"/>
          </a:p>
          <a:p>
            <a:endParaRPr lang="nl-BE" sz="2800" dirty="0"/>
          </a:p>
          <a:p>
            <a:r>
              <a:rPr lang="nl-BE" sz="1800" b="0" dirty="0" err="1" smtClean="0"/>
              <a:t>Fedasil</a:t>
            </a:r>
            <a:r>
              <a:rPr lang="nl-BE" sz="1800" b="0" dirty="0" smtClean="0"/>
              <a:t> - Dienst </a:t>
            </a:r>
            <a:r>
              <a:rPr lang="nl-BE" sz="1800" b="0" dirty="0"/>
              <a:t>Data &amp; </a:t>
            </a:r>
            <a:r>
              <a:rPr lang="nl-BE" sz="1800" b="0" dirty="0" smtClean="0"/>
              <a:t>Analyse / </a:t>
            </a:r>
            <a:r>
              <a:rPr lang="nl-BE" sz="1800" b="0" dirty="0"/>
              <a:t>s</a:t>
            </a:r>
            <a:r>
              <a:rPr lang="nl-BE" sz="1800" b="0" dirty="0" smtClean="0"/>
              <a:t>ervice </a:t>
            </a:r>
            <a:r>
              <a:rPr lang="nl-BE" sz="1800" b="0" dirty="0"/>
              <a:t>Data &amp; </a:t>
            </a:r>
            <a:r>
              <a:rPr lang="nl-BE" sz="1800" b="0" dirty="0" smtClean="0"/>
              <a:t>Analyse</a:t>
            </a:r>
          </a:p>
          <a:p>
            <a:r>
              <a:rPr lang="nl-BE" sz="1900" b="0" dirty="0"/>
              <a:t>Voorlopige cijfers / </a:t>
            </a:r>
            <a:r>
              <a:rPr lang="nl-BE" sz="1900" b="0" dirty="0" err="1"/>
              <a:t>chiffres</a:t>
            </a:r>
            <a:r>
              <a:rPr lang="nl-BE" sz="1900" b="0" dirty="0"/>
              <a:t> </a:t>
            </a:r>
            <a:r>
              <a:rPr lang="nl-BE" sz="1900" b="0" dirty="0" err="1"/>
              <a:t>provisoires</a:t>
            </a:r>
            <a:endParaRPr lang="nl-BE" sz="1900" b="0" dirty="0"/>
          </a:p>
          <a:p>
            <a:r>
              <a:rPr lang="nl-BE" sz="1900" b="0" dirty="0" smtClean="0"/>
              <a:t>Publicatiedatum </a:t>
            </a:r>
            <a:r>
              <a:rPr lang="nl-BE" sz="1900" b="0" dirty="0" smtClean="0"/>
              <a:t>/ Date de </a:t>
            </a:r>
            <a:r>
              <a:rPr lang="nl-BE" sz="1900" b="0" dirty="0" err="1" smtClean="0"/>
              <a:t>publication</a:t>
            </a:r>
            <a:r>
              <a:rPr lang="nl-BE" sz="1900" b="0" dirty="0" smtClean="0"/>
              <a:t> 9 jan 2017</a:t>
            </a:r>
            <a:endParaRPr lang="nl-BE" sz="1900" b="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285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Afbouw / plan de </a:t>
            </a:r>
            <a:r>
              <a:rPr lang="nl-BE" dirty="0" err="1" smtClean="0"/>
              <a:t>diminution</a:t>
            </a:r>
            <a:r>
              <a:rPr lang="nl-BE" dirty="0" smtClean="0"/>
              <a:t>: </a:t>
            </a:r>
            <a:br>
              <a:rPr lang="nl-BE" dirty="0" smtClean="0"/>
            </a:br>
            <a:r>
              <a:rPr lang="nl-BE" sz="2700" dirty="0" smtClean="0"/>
              <a:t>04/01/2016: 33.659 </a:t>
            </a:r>
            <a:r>
              <a:rPr lang="nl-BE" sz="2700" dirty="0" err="1" smtClean="0"/>
              <a:t>pl</a:t>
            </a:r>
            <a:r>
              <a:rPr lang="nl-BE" sz="2700" dirty="0"/>
              <a:t/>
            </a:r>
            <a:br>
              <a:rPr lang="nl-BE" sz="2700" dirty="0"/>
            </a:br>
            <a:r>
              <a:rPr lang="nl-BE" sz="2700" dirty="0" smtClean="0"/>
              <a:t>23/05/2016: 35.697 </a:t>
            </a:r>
            <a:r>
              <a:rPr lang="nl-BE" sz="2700" dirty="0" err="1" smtClean="0"/>
              <a:t>pl</a:t>
            </a:r>
            <a:r>
              <a:rPr lang="nl-BE" sz="2700" dirty="0" smtClean="0"/>
              <a:t> (maximum)</a:t>
            </a:r>
            <a:br>
              <a:rPr lang="nl-BE" sz="2700" dirty="0" smtClean="0"/>
            </a:br>
            <a:r>
              <a:rPr lang="nl-BE" sz="2700" dirty="0" smtClean="0"/>
              <a:t>30/12/2016: 26.363 </a:t>
            </a:r>
            <a:r>
              <a:rPr lang="nl-BE" sz="2700" dirty="0" err="1" smtClean="0"/>
              <a:t>pl</a:t>
            </a:r>
            <a:endParaRPr lang="nl-B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66" y="1647575"/>
            <a:ext cx="7442984" cy="44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Bezettingsgraad</a:t>
            </a:r>
            <a:r>
              <a:rPr lang="nl-BE" dirty="0"/>
              <a:t/>
            </a:r>
            <a:br>
              <a:rPr lang="nl-BE" dirty="0"/>
            </a:br>
            <a:r>
              <a:rPr lang="nl-BE" dirty="0" err="1"/>
              <a:t>Taux</a:t>
            </a:r>
            <a:r>
              <a:rPr lang="nl-BE" dirty="0"/>
              <a:t> </a:t>
            </a:r>
            <a:r>
              <a:rPr lang="nl-BE" dirty="0" err="1"/>
              <a:t>d’occupation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66431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Bezettingsgraad</a:t>
            </a:r>
            <a:r>
              <a:rPr lang="nl-BE" dirty="0"/>
              <a:t> </a:t>
            </a:r>
            <a:r>
              <a:rPr lang="nl-BE" dirty="0" smtClean="0"/>
              <a:t>/ </a:t>
            </a:r>
            <a:r>
              <a:rPr lang="nl-BE" dirty="0" err="1" smtClean="0"/>
              <a:t>taux</a:t>
            </a:r>
            <a:r>
              <a:rPr lang="nl-BE" dirty="0" smtClean="0"/>
              <a:t> </a:t>
            </a:r>
            <a:r>
              <a:rPr lang="nl-BE" dirty="0" err="1" smtClean="0"/>
              <a:t>d’occupation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sz="3100" dirty="0" smtClean="0"/>
              <a:t>Gemiddeld / moyenne 2016: 84,9%</a:t>
            </a:r>
            <a:endParaRPr lang="nl-BE" sz="31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583" y="1451915"/>
            <a:ext cx="9041152" cy="496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55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NBMV</a:t>
            </a:r>
            <a:br>
              <a:rPr lang="nl-BE" dirty="0"/>
            </a:br>
            <a:r>
              <a:rPr lang="nl-BE" dirty="0"/>
              <a:t>MENA</a:t>
            </a:r>
          </a:p>
        </p:txBody>
      </p:sp>
    </p:spTree>
    <p:extLst>
      <p:ext uri="{BB962C8B-B14F-4D97-AF65-F5344CB8AC3E}">
        <p14:creationId xmlns:p14="http://schemas.microsoft.com/office/powerpoint/2010/main" val="731502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dirty="0" smtClean="0"/>
              <a:t>NBMV / MENA IN 2016: 1.385 pers.</a:t>
            </a:r>
            <a:endParaRPr lang="nl-BE" sz="4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403314"/>
            <a:ext cx="7895004" cy="435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7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Opvangnetwerk/ </a:t>
            </a:r>
            <a:br>
              <a:rPr lang="nl-BE" dirty="0" smtClean="0"/>
            </a:br>
            <a:r>
              <a:rPr lang="nl-BE" dirty="0" err="1" smtClean="0"/>
              <a:t>Réseau</a:t>
            </a:r>
            <a:r>
              <a:rPr lang="nl-BE" dirty="0" smtClean="0"/>
              <a:t> </a:t>
            </a:r>
            <a:r>
              <a:rPr lang="nl-BE" dirty="0" err="1"/>
              <a:t>d’accueil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>IN &amp; OUT</a:t>
            </a:r>
          </a:p>
        </p:txBody>
      </p:sp>
    </p:spTree>
    <p:extLst>
      <p:ext uri="{BB962C8B-B14F-4D97-AF65-F5344CB8AC3E}">
        <p14:creationId xmlns:p14="http://schemas.microsoft.com/office/powerpoint/2010/main" val="6388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IN (totaal/</a:t>
            </a:r>
            <a:r>
              <a:rPr lang="nl-BE" dirty="0" err="1" smtClean="0"/>
              <a:t>total</a:t>
            </a:r>
            <a:r>
              <a:rPr lang="nl-BE" dirty="0" smtClean="0"/>
              <a:t> 2016): 16.699 pers.</a:t>
            </a:r>
            <a:br>
              <a:rPr lang="nl-BE" dirty="0" smtClean="0"/>
            </a:br>
            <a:r>
              <a:rPr lang="nl-BE" dirty="0" smtClean="0"/>
              <a:t>OUT (totaal/</a:t>
            </a:r>
            <a:r>
              <a:rPr lang="nl-BE" dirty="0" err="1" smtClean="0"/>
              <a:t>total</a:t>
            </a:r>
            <a:r>
              <a:rPr lang="nl-BE" dirty="0" smtClean="0"/>
              <a:t> 2016): 26.560 pers.</a:t>
            </a:r>
            <a:endParaRPr lang="nl-BE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92" y="1516947"/>
            <a:ext cx="8632684" cy="488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1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Saldo/Solde IN-OUT</a:t>
            </a:r>
            <a:r>
              <a:rPr lang="nl-BE" dirty="0"/>
              <a:t> </a:t>
            </a:r>
            <a:r>
              <a:rPr lang="nl-BE" dirty="0" smtClean="0"/>
              <a:t>2016: -9.861</a:t>
            </a:r>
            <a:endParaRPr lang="nl-BE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58" y="1516947"/>
            <a:ext cx="8663167" cy="463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0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IN 2016</a:t>
            </a:r>
            <a:br>
              <a:rPr lang="nl-BE" dirty="0" smtClean="0"/>
            </a:br>
            <a:r>
              <a:rPr lang="nl-BE" dirty="0" smtClean="0"/>
              <a:t>profiel bewoners / </a:t>
            </a:r>
            <a:br>
              <a:rPr lang="nl-BE" dirty="0" smtClean="0"/>
            </a:br>
            <a:r>
              <a:rPr lang="nl-BE" dirty="0" err="1" smtClean="0"/>
              <a:t>profil</a:t>
            </a:r>
            <a:r>
              <a:rPr lang="nl-BE" dirty="0" smtClean="0"/>
              <a:t> des </a:t>
            </a:r>
            <a:r>
              <a:rPr lang="nl-BE" dirty="0" err="1" smtClean="0"/>
              <a:t>résidents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99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Herkomstlanden/ </a:t>
            </a:r>
            <a:r>
              <a:rPr lang="nl-BE" dirty="0" err="1" smtClean="0"/>
              <a:t>pays</a:t>
            </a:r>
            <a:r>
              <a:rPr lang="nl-BE" dirty="0" smtClean="0"/>
              <a:t> </a:t>
            </a:r>
            <a:r>
              <a:rPr lang="nl-BE" dirty="0" err="1" smtClean="0"/>
              <a:t>d’origine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sz="2000" dirty="0" smtClean="0">
                <a:solidFill>
                  <a:schemeClr val="bg1">
                    <a:lumMod val="50000"/>
                  </a:schemeClr>
                </a:solidFill>
              </a:rPr>
              <a:t>2016</a:t>
            </a:r>
            <a:endParaRPr lang="nl-BE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197" y="1637806"/>
            <a:ext cx="6693988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Familiesamenstelling / </a:t>
            </a:r>
            <a:r>
              <a:rPr lang="nl-BE" dirty="0" err="1" smtClean="0"/>
              <a:t>Composition</a:t>
            </a:r>
            <a:r>
              <a:rPr lang="nl-BE" dirty="0" smtClean="0"/>
              <a:t> familiale 2016</a:t>
            </a:r>
            <a:endParaRPr lang="nl-B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546" y="1598777"/>
            <a:ext cx="7254869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49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Opvangcapaciteit</a:t>
            </a:r>
            <a:r>
              <a:rPr lang="nl-BE" dirty="0"/>
              <a:t/>
            </a:r>
            <a:br>
              <a:rPr lang="nl-BE" dirty="0"/>
            </a:br>
            <a:r>
              <a:rPr lang="nl-BE" dirty="0"/>
              <a:t>Capacité </a:t>
            </a:r>
            <a:r>
              <a:rPr lang="nl-BE" dirty="0" err="1"/>
              <a:t>d’accueil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294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 dirty="0" smtClean="0"/>
              <a:t>Capaciteit per partner / </a:t>
            </a:r>
            <a:r>
              <a:rPr lang="nl-BE" sz="3600" dirty="0" err="1" smtClean="0"/>
              <a:t>Capacité</a:t>
            </a:r>
            <a:r>
              <a:rPr lang="nl-BE" sz="3600" dirty="0" smtClean="0"/>
              <a:t> par </a:t>
            </a:r>
            <a:r>
              <a:rPr lang="nl-BE" sz="3600" dirty="0" err="1" smtClean="0"/>
              <a:t>partenaire</a:t>
            </a:r>
            <a:r>
              <a:rPr lang="nl-BE" sz="3600" dirty="0" smtClean="0"/>
              <a:t> (28/12/2016)</a:t>
            </a:r>
            <a:endParaRPr lang="nl-BE" sz="3600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64625"/>
            <a:ext cx="7886700" cy="42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939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&amp;A sjabloon 1.potx" id="{8CE996C2-4188-4A5F-ACAE-69E662BE0876}" vid="{AA1396EA-88FD-47BF-BB3D-46AA71486FE3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D&amp;A sjabloon 1 - kopie</Template>
  <TotalTime>254</TotalTime>
  <Words>87</Words>
  <Application>Microsoft Office PowerPoint</Application>
  <PresentationFormat>Affichage à l'écran (4:3)</PresentationFormat>
  <Paragraphs>21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Balans 2016 Bilan 2016 </vt:lpstr>
      <vt:lpstr>Opvangnetwerk/  Réseau d’accueil IN &amp; OUT</vt:lpstr>
      <vt:lpstr>IN (totaal/total 2016): 16.699 pers. OUT (totaal/total 2016): 26.560 pers.</vt:lpstr>
      <vt:lpstr>Saldo/Solde IN-OUT 2016: -9.861</vt:lpstr>
      <vt:lpstr>IN 2016 profiel bewoners /  profil des résidents</vt:lpstr>
      <vt:lpstr>Herkomstlanden/ pays d’origine 2016</vt:lpstr>
      <vt:lpstr>Familiesamenstelling / Composition familiale 2016</vt:lpstr>
      <vt:lpstr>Opvangcapaciteit Capacité d’accueil</vt:lpstr>
      <vt:lpstr>Capaciteit per partner / Capacité par partenaire (28/12/2016)</vt:lpstr>
      <vt:lpstr>Afbouw / plan de diminution:  04/01/2016: 33.659 pl 23/05/2016: 35.697 pl (maximum) 30/12/2016: 26.363 pl</vt:lpstr>
      <vt:lpstr>Bezettingsgraad Taux d’occupation</vt:lpstr>
      <vt:lpstr>Bezettingsgraad / taux d’occupation Gemiddeld / moyenne 2016: 84,9%</vt:lpstr>
      <vt:lpstr>NBMV MENA</vt:lpstr>
      <vt:lpstr>NBMV / MENA IN 2016: 1.385 pers.</vt:lpstr>
    </vt:vector>
  </TitlesOfParts>
  <Company>FEDASIL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Windows User</dc:creator>
  <cp:lastModifiedBy>Windows User</cp:lastModifiedBy>
  <cp:revision>58</cp:revision>
  <dcterms:created xsi:type="dcterms:W3CDTF">2016-08-25T13:18:48Z</dcterms:created>
  <dcterms:modified xsi:type="dcterms:W3CDTF">2017-01-09T15:11:48Z</dcterms:modified>
</cp:coreProperties>
</file>